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4" r:id="rId3"/>
    <p:sldId id="261" r:id="rId4"/>
    <p:sldId id="265" r:id="rId5"/>
    <p:sldId id="266" r:id="rId6"/>
    <p:sldId id="26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11.06.2022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9412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Региональная инновационная площадка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1484784"/>
            <a:ext cx="7467600" cy="3693024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Тема: «Разработка и внедрение </a:t>
            </a:r>
            <a:r>
              <a:rPr lang="ru-RU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балльно-рейтинговой</a:t>
            </a:r>
            <a:r>
              <a:rPr lang="ru-RU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системы оценивания образовательных результатов как эффективный механизм реализации ВСОКО»</a:t>
            </a:r>
          </a:p>
          <a:p>
            <a:pPr>
              <a:buFont typeface="Arial" pitchFamily="34" charset="0"/>
              <a:buChar char="•"/>
            </a:pPr>
            <a:r>
              <a:rPr lang="ru-RU" sz="3200" dirty="0" smtClean="0"/>
              <a:t>Сроки реализации 2020-2023 годы</a:t>
            </a:r>
            <a:endParaRPr lang="ru-RU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Предметы на которых планируется внедрение </a:t>
            </a:r>
            <a:r>
              <a:rPr lang="ru-RU" dirty="0" err="1" smtClean="0"/>
              <a:t>балльно-рейтинговой</a:t>
            </a:r>
            <a:r>
              <a:rPr lang="ru-RU" dirty="0" smtClean="0"/>
              <a:t> системы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19256" cy="487375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Физическая культура (2-11 классы).</a:t>
            </a:r>
          </a:p>
          <a:p>
            <a:r>
              <a:rPr lang="ru-RU" dirty="0" smtClean="0"/>
              <a:t>Изобразительное искусство (2-8 классы).</a:t>
            </a:r>
          </a:p>
          <a:p>
            <a:r>
              <a:rPr lang="ru-RU" dirty="0" smtClean="0"/>
              <a:t>Технология (2-3 класс).</a:t>
            </a:r>
          </a:p>
          <a:p>
            <a:r>
              <a:rPr lang="ru-RU" dirty="0" smtClean="0"/>
              <a:t>Информатика (3 и 6 класс).</a:t>
            </a:r>
          </a:p>
          <a:p>
            <a:r>
              <a:rPr lang="ru-RU" dirty="0" smtClean="0"/>
              <a:t>Музыка (2-8 класс).</a:t>
            </a:r>
          </a:p>
          <a:p>
            <a:r>
              <a:rPr lang="ru-RU" dirty="0" smtClean="0"/>
              <a:t>Родной язык, литературное чтение на родном языке (3 класс).</a:t>
            </a:r>
          </a:p>
          <a:p>
            <a:r>
              <a:rPr lang="ru-RU" dirty="0" smtClean="0"/>
              <a:t> Основы религиозных культур и светской этики (4 класс).</a:t>
            </a:r>
          </a:p>
          <a:p>
            <a:r>
              <a:rPr lang="ru-RU" dirty="0" smtClean="0"/>
              <a:t>Основы безопасности жизнедеятельности (7 класс).</a:t>
            </a:r>
          </a:p>
          <a:p>
            <a:r>
              <a:rPr lang="ru-RU" dirty="0" smtClean="0"/>
              <a:t>Проектная деятельность (7-8 класс).</a:t>
            </a:r>
          </a:p>
          <a:p>
            <a:r>
              <a:rPr lang="ru-RU" dirty="0" smtClean="0"/>
              <a:t>Элективные курсы (9-11 классы).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291264" cy="648072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+mn-lt"/>
              </a:rPr>
              <a:t>таблица, для осуществления </a:t>
            </a:r>
            <a:r>
              <a:rPr lang="ru-RU" sz="2000" dirty="0" err="1" smtClean="0">
                <a:solidFill>
                  <a:schemeClr val="tx1"/>
                </a:solidFill>
                <a:latin typeface="+mn-lt"/>
              </a:rPr>
              <a:t>балльно-рейтинговой</a:t>
            </a:r>
            <a:r>
              <a:rPr lang="ru-RU" sz="2000" dirty="0" smtClean="0">
                <a:solidFill>
                  <a:schemeClr val="tx1"/>
                </a:solidFill>
                <a:latin typeface="+mn-lt"/>
              </a:rPr>
              <a:t> оценки образовательных результатов: общие критерии и показатели</a:t>
            </a:r>
            <a:endParaRPr lang="ru-RU" sz="2000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51520" y="1012259"/>
          <a:ext cx="8568952" cy="5643049"/>
        </p:xfrm>
        <a:graphic>
          <a:graphicData uri="http://schemas.openxmlformats.org/drawingml/2006/table">
            <a:tbl>
              <a:tblPr/>
              <a:tblGrid>
                <a:gridCol w="439435"/>
                <a:gridCol w="1757733"/>
                <a:gridCol w="2050687"/>
                <a:gridCol w="3240977"/>
                <a:gridCol w="1080120"/>
              </a:tblGrid>
              <a:tr h="329045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Критерий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Вес критерия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Показатель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Calibri"/>
                          <a:cs typeface="Times New Roman"/>
                        </a:rPr>
                        <a:t>Вес показателя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grid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i="1" dirty="0">
                          <a:latin typeface="Times New Roman"/>
                          <a:ea typeface="Calibri"/>
                          <a:cs typeface="Times New Roman"/>
                        </a:rPr>
                        <a:t>Общие критерии и показатели (20 баллов)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09682"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Максимум 5 баллов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 0 до 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80%-100%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60%-79%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45%-59%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30%-44%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15%-29%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2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Посещаемость 0%-14%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409"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Прилежание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 Максимум 5 баллов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Накопительная оценка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 0 до 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(каждый показатель оценивается в 0 или 1 балл  в результате по критерию выставляется итоговая сумма баллов; за показатель ставится 1, если он проявлялся более чем на 80% посещенных занятий)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Систематическая готовность к уроку (наличие тетради, письменных принадлежностей, учебников, спортивной формы и др.)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Отсутствие опозданий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6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Дисциплина на уроке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840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Исполнительность и добросовестность в выполнении заданий (своевременность выполнения и сдачи заданий)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77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Активная познавательная деятельность на уроке (самостоятельность в процессе учебной деятельности, готовность отвечать на вопросы, участие в дискуссии и др.)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0 или 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7773"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Срезовые работы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(одна или несколько в течение полугодия)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Calibri"/>
                          <a:cs typeface="Times New Roman"/>
                        </a:rPr>
                        <a:t>от 0 до 10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Показатели разрабатываются в соответствии с формой работы и предметным содержанием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 marL="47231" marR="4723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95536" y="908720"/>
            <a:ext cx="7467600" cy="4873752"/>
          </a:xfrm>
        </p:spPr>
        <p:txBody>
          <a:bodyPr/>
          <a:lstStyle/>
          <a:p>
            <a:r>
              <a:rPr lang="ru-RU" dirty="0" smtClean="0"/>
              <a:t>Вторая группа критериев </a:t>
            </a:r>
            <a:r>
              <a:rPr lang="ru-RU" dirty="0" err="1" smtClean="0"/>
              <a:t>частно-предметные</a:t>
            </a:r>
            <a:r>
              <a:rPr lang="ru-RU" dirty="0" smtClean="0"/>
              <a:t> были определены, разработаны и откорректированы на ЕМД и в процессе работы творческих групп педагогов. (10 баллов, которые можно набрать одним видом работ или несколькими видами работ).</a:t>
            </a:r>
          </a:p>
          <a:p>
            <a:r>
              <a:rPr lang="ru-RU" dirty="0" smtClean="0"/>
              <a:t>Итоговая максимальная сумма баллов по двум критериям – 30 баллов.</a:t>
            </a:r>
          </a:p>
          <a:p>
            <a:r>
              <a:rPr lang="ru-RU" dirty="0" smtClean="0"/>
              <a:t>Зачёт выставляется за достижение показателя в 15 баллов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Апробация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 smtClean="0"/>
              <a:t>1 этап </a:t>
            </a:r>
            <a:r>
              <a:rPr lang="ru-RU" dirty="0" smtClean="0"/>
              <a:t>(1 полугодие 2021-2022 учебного года</a:t>
            </a:r>
            <a:r>
              <a:rPr lang="ru-RU" dirty="0" smtClean="0"/>
              <a:t>), будет происходить без участия обучающихся по результатам первого полугодия. Необходимо оценить возможность применения разработанных дифференцированных таблиц для осуществления балльно-рейтинговой оценки образовательных результатов. </a:t>
            </a:r>
            <a:r>
              <a:rPr lang="ru-RU" smtClean="0"/>
              <a:t>Внести необходимые коррективы</a:t>
            </a:r>
            <a:r>
              <a:rPr lang="ru-RU" dirty="0" smtClean="0"/>
              <a:t>.</a:t>
            </a:r>
            <a:endParaRPr lang="ru-RU" dirty="0" smtClean="0"/>
          </a:p>
          <a:p>
            <a:r>
              <a:rPr lang="ru-RU" b="1" dirty="0" smtClean="0"/>
              <a:t>2 этап </a:t>
            </a:r>
            <a:r>
              <a:rPr lang="ru-RU" dirty="0" smtClean="0"/>
              <a:t>(2 полугодие 2021-2022 учебного года). 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424936" cy="490066"/>
          </a:xfrm>
        </p:spPr>
        <p:txBody>
          <a:bodyPr>
            <a:noAutofit/>
          </a:bodyPr>
          <a:lstStyle/>
          <a:p>
            <a:r>
              <a:rPr lang="ru-RU" sz="2800" dirty="0" smtClean="0"/>
              <a:t>Учителя, которые участвуют в апробации</a:t>
            </a:r>
            <a:endParaRPr lang="ru-RU" sz="28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23528" y="836712"/>
          <a:ext cx="8424936" cy="568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56"/>
                <a:gridCol w="5616624"/>
                <a:gridCol w="230425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№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Предмет, курс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Ф.И.О.</a:t>
                      </a:r>
                      <a:r>
                        <a:rPr lang="ru-RU" sz="1700" baseline="0" dirty="0" smtClean="0">
                          <a:solidFill>
                            <a:schemeClr val="tx1"/>
                          </a:solidFill>
                        </a:rPr>
                        <a:t> Учителя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Музыка, ОРКСЭ (</a:t>
                      </a:r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нач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ru-RU" sz="1700" baseline="0" dirty="0" smtClean="0">
                          <a:solidFill>
                            <a:schemeClr val="tx1"/>
                          </a:solidFill>
                        </a:rPr>
                        <a:t> школа)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Жаворонкова Е.А.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Физическая культура (</a:t>
                      </a:r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нач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ru-RU" sz="1700" baseline="0" dirty="0" smtClean="0">
                          <a:solidFill>
                            <a:schemeClr val="tx1"/>
                          </a:solidFill>
                        </a:rPr>
                        <a:t> школа)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Шашкова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 О.Ю.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Технология (</a:t>
                      </a:r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нач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r>
                        <a:rPr lang="ru-RU" sz="1700" baseline="0" dirty="0" smtClean="0">
                          <a:solidFill>
                            <a:schemeClr val="tx1"/>
                          </a:solidFill>
                        </a:rPr>
                        <a:t> школа)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Лешенкова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 Л.С.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Информатика (3</a:t>
                      </a:r>
                      <a:r>
                        <a:rPr lang="ru-RU" sz="1700" baseline="0" dirty="0" smtClean="0">
                          <a:solidFill>
                            <a:schemeClr val="tx1"/>
                          </a:solidFill>
                        </a:rPr>
                        <a:t> класс)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Тюкина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 А.Н.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Литературное чтение</a:t>
                      </a:r>
                      <a:r>
                        <a:rPr lang="ru-RU" sz="1700" baseline="0" dirty="0" smtClean="0">
                          <a:solidFill>
                            <a:schemeClr val="tx1"/>
                          </a:solidFill>
                        </a:rPr>
                        <a:t> на родном языке (русском)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Скотникова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 Л.Н.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Физическая культура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Байбутов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 А.Н.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Проектная деятельность (7 класс, 8 класс)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Куликова Е.В., </a:t>
                      </a:r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Гуркина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 Т.А., Ильичёва О.Н.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Элективные курсы (9 класс)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Колесникова Н.В., </a:t>
                      </a:r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Косиков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 А.В.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Элективные курсы (10-11 класс)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Барышникова М.В., </a:t>
                      </a:r>
                      <a:r>
                        <a:rPr lang="ru-RU" sz="1700" dirty="0" err="1" smtClean="0">
                          <a:solidFill>
                            <a:schemeClr val="tx1"/>
                          </a:solidFill>
                        </a:rPr>
                        <a:t>Путинцева</a:t>
                      </a:r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 Л.А., Великова Л.Ю.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Музыка (основная школа)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Макарова Т.Л.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ИЗО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основная школа)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Атаманова О.М.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86</TotalTime>
  <Words>560</Words>
  <Application>Microsoft Office PowerPoint</Application>
  <PresentationFormat>Экран (4:3)</PresentationFormat>
  <Paragraphs>101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Эркер</vt:lpstr>
      <vt:lpstr>Региональная инновационная площадка</vt:lpstr>
      <vt:lpstr>Предметы на которых планируется внедрение балльно-рейтинговой системы</vt:lpstr>
      <vt:lpstr>таблица, для осуществления балльно-рейтинговой оценки образовательных результатов: общие критерии и показатели</vt:lpstr>
      <vt:lpstr>Слайд 4</vt:lpstr>
      <vt:lpstr>Апробация</vt:lpstr>
      <vt:lpstr>Учителя, которые участвуют в апробации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Единый методический день «Балльно-рейтинговая система оценивания образовательных результатов в  МАОУ «Гимназия №41»   </dc:title>
  <dc:creator>Home</dc:creator>
  <cp:lastModifiedBy>Home</cp:lastModifiedBy>
  <cp:revision>16</cp:revision>
  <dcterms:created xsi:type="dcterms:W3CDTF">2021-04-12T16:50:25Z</dcterms:created>
  <dcterms:modified xsi:type="dcterms:W3CDTF">2022-06-11T11:36:29Z</dcterms:modified>
</cp:coreProperties>
</file>