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1" r:id="rId3"/>
    <p:sldId id="262" r:id="rId4"/>
    <p:sldId id="264" r:id="rId5"/>
    <p:sldId id="263" r:id="rId6"/>
    <p:sldId id="265" r:id="rId7"/>
    <p:sldId id="266" r:id="rId8"/>
    <p:sldId id="269" r:id="rId9"/>
    <p:sldId id="268" r:id="rId10"/>
    <p:sldId id="267" r:id="rId11"/>
    <p:sldId id="272" r:id="rId12"/>
    <p:sldId id="270" r:id="rId13"/>
    <p:sldId id="273" r:id="rId14"/>
    <p:sldId id="275" r:id="rId15"/>
    <p:sldId id="277" r:id="rId16"/>
    <p:sldId id="278" r:id="rId17"/>
    <p:sldId id="279" r:id="rId18"/>
    <p:sldId id="281" r:id="rId19"/>
    <p:sldId id="283" r:id="rId20"/>
    <p:sldId id="292" r:id="rId21"/>
    <p:sldId id="285" r:id="rId22"/>
    <p:sldId id="288" r:id="rId23"/>
    <p:sldId id="289" r:id="rId24"/>
    <p:sldId id="290" r:id="rId25"/>
    <p:sldId id="271" r:id="rId26"/>
    <p:sldId id="284" r:id="rId27"/>
    <p:sldId id="260" r:id="rId28"/>
    <p:sldId id="286" r:id="rId29"/>
    <p:sldId id="293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450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8B48-6012-49A1-9CFA-3D6FF483EED1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11E8BF3-DC15-40E6-A738-4E210FD2061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/>
            <a:t>личностные</a:t>
          </a:r>
          <a:endParaRPr lang="ru-RU" sz="2400" b="1" dirty="0"/>
        </a:p>
      </dgm:t>
    </dgm:pt>
    <dgm:pt modelId="{E4AB4709-03CE-42BD-BF0A-2E800B1909C3}" type="parTrans" cxnId="{C78728AE-B2B0-4100-B9CE-341FCF2718EB}">
      <dgm:prSet/>
      <dgm:spPr/>
      <dgm:t>
        <a:bodyPr/>
        <a:lstStyle/>
        <a:p>
          <a:endParaRPr lang="ru-RU"/>
        </a:p>
      </dgm:t>
    </dgm:pt>
    <dgm:pt modelId="{B6278244-7D08-409A-B4A8-9F87C11BD1BB}" type="sibTrans" cxnId="{C78728AE-B2B0-4100-B9CE-341FCF2718EB}">
      <dgm:prSet/>
      <dgm:spPr/>
      <dgm:t>
        <a:bodyPr/>
        <a:lstStyle/>
        <a:p>
          <a:endParaRPr lang="ru-RU"/>
        </a:p>
      </dgm:t>
    </dgm:pt>
    <dgm:pt modelId="{6F0D7254-D1AC-410F-B8C6-F0509BC529C3}">
      <dgm:prSet phldrT="[Текст]" custT="1"/>
      <dgm:spPr/>
      <dgm:t>
        <a:bodyPr/>
        <a:lstStyle/>
        <a:p>
          <a:r>
            <a:rPr lang="ru-RU" sz="2400" b="1" dirty="0"/>
            <a:t>метапредметные</a:t>
          </a:r>
          <a:r>
            <a:rPr lang="ru-RU" sz="3200" b="1" dirty="0"/>
            <a:t> </a:t>
          </a:r>
        </a:p>
      </dgm:t>
    </dgm:pt>
    <dgm:pt modelId="{EF43A594-6712-4E94-A855-9D4A887830DA}" type="parTrans" cxnId="{F4728463-E819-4CD6-B5E9-A4025C81D379}">
      <dgm:prSet/>
      <dgm:spPr/>
      <dgm:t>
        <a:bodyPr/>
        <a:lstStyle/>
        <a:p>
          <a:endParaRPr lang="ru-RU"/>
        </a:p>
      </dgm:t>
    </dgm:pt>
    <dgm:pt modelId="{7F5627F8-52F8-47A2-9728-338D48FB46E0}" type="sibTrans" cxnId="{F4728463-E819-4CD6-B5E9-A4025C81D379}">
      <dgm:prSet/>
      <dgm:spPr/>
      <dgm:t>
        <a:bodyPr/>
        <a:lstStyle/>
        <a:p>
          <a:endParaRPr lang="ru-RU"/>
        </a:p>
      </dgm:t>
    </dgm:pt>
    <dgm:pt modelId="{7833A54C-8A3D-48AF-8019-7743BA897052}">
      <dgm:prSet phldrT="[Текст]" custT="1"/>
      <dgm:spPr/>
      <dgm:t>
        <a:bodyPr/>
        <a:lstStyle/>
        <a:p>
          <a:r>
            <a:rPr lang="ru-RU" sz="2400" b="1"/>
            <a:t>предметные </a:t>
          </a:r>
          <a:endParaRPr lang="ru-RU" sz="2400" b="1" dirty="0"/>
        </a:p>
      </dgm:t>
    </dgm:pt>
    <dgm:pt modelId="{25967347-58AD-4909-B9E6-1BADB90EC6D4}" type="parTrans" cxnId="{73F336D4-5E0B-4EEC-8E3A-4E43DAF4F6CA}">
      <dgm:prSet/>
      <dgm:spPr/>
      <dgm:t>
        <a:bodyPr/>
        <a:lstStyle/>
        <a:p>
          <a:endParaRPr lang="ru-RU"/>
        </a:p>
      </dgm:t>
    </dgm:pt>
    <dgm:pt modelId="{1FF76B9A-4ECA-4538-B675-A22076A156E3}" type="sibTrans" cxnId="{73F336D4-5E0B-4EEC-8E3A-4E43DAF4F6CA}">
      <dgm:prSet/>
      <dgm:spPr/>
      <dgm:t>
        <a:bodyPr/>
        <a:lstStyle/>
        <a:p>
          <a:endParaRPr lang="ru-RU"/>
        </a:p>
      </dgm:t>
    </dgm:pt>
    <dgm:pt modelId="{8DF711D7-83CB-4721-8294-3CD7B7F13A43}" type="pres">
      <dgm:prSet presAssocID="{8A258B48-6012-49A1-9CFA-3D6FF483EED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10795-8E94-4CFF-8B58-74925B61FBDA}" type="pres">
      <dgm:prSet presAssocID="{8A258B48-6012-49A1-9CFA-3D6FF483EED1}" presName="comp1" presStyleCnt="0"/>
      <dgm:spPr/>
    </dgm:pt>
    <dgm:pt modelId="{DD3A56DB-EE0B-4ED0-862C-48839C2D3906}" type="pres">
      <dgm:prSet presAssocID="{8A258B48-6012-49A1-9CFA-3D6FF483EED1}" presName="circle1" presStyleLbl="node1" presStyleIdx="0" presStyleCnt="3" custScaleX="198468" custLinFactNeighborX="499"/>
      <dgm:spPr/>
      <dgm:t>
        <a:bodyPr/>
        <a:lstStyle/>
        <a:p>
          <a:endParaRPr lang="ru-RU"/>
        </a:p>
      </dgm:t>
    </dgm:pt>
    <dgm:pt modelId="{7CB46C15-B5DE-4A71-872E-6FD9020A8DDB}" type="pres">
      <dgm:prSet presAssocID="{8A258B48-6012-49A1-9CFA-3D6FF483EED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C6D8B-291A-4B30-8E40-78095FE54A9A}" type="pres">
      <dgm:prSet presAssocID="{8A258B48-6012-49A1-9CFA-3D6FF483EED1}" presName="comp2" presStyleCnt="0"/>
      <dgm:spPr/>
    </dgm:pt>
    <dgm:pt modelId="{3A276136-B75C-407F-A868-61D3BF95BB71}" type="pres">
      <dgm:prSet presAssocID="{8A258B48-6012-49A1-9CFA-3D6FF483EED1}" presName="circle2" presStyleLbl="node1" presStyleIdx="1" presStyleCnt="3" custScaleX="219578"/>
      <dgm:spPr/>
      <dgm:t>
        <a:bodyPr/>
        <a:lstStyle/>
        <a:p>
          <a:endParaRPr lang="ru-RU"/>
        </a:p>
      </dgm:t>
    </dgm:pt>
    <dgm:pt modelId="{C6E55C81-735B-4579-8012-0E1C28E58AB7}" type="pres">
      <dgm:prSet presAssocID="{8A258B48-6012-49A1-9CFA-3D6FF483EED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CDDB-9851-445F-A4DC-97750DC4124D}" type="pres">
      <dgm:prSet presAssocID="{8A258B48-6012-49A1-9CFA-3D6FF483EED1}" presName="comp3" presStyleCnt="0"/>
      <dgm:spPr/>
    </dgm:pt>
    <dgm:pt modelId="{E1548AD8-9C18-436E-B76A-A9A1BD33C43C}" type="pres">
      <dgm:prSet presAssocID="{8A258B48-6012-49A1-9CFA-3D6FF483EED1}" presName="circle3" presStyleLbl="node1" presStyleIdx="2" presStyleCnt="3" custScaleX="223740"/>
      <dgm:spPr/>
      <dgm:t>
        <a:bodyPr/>
        <a:lstStyle/>
        <a:p>
          <a:endParaRPr lang="ru-RU"/>
        </a:p>
      </dgm:t>
    </dgm:pt>
    <dgm:pt modelId="{49BE2F4D-EFD9-4A98-B0A9-8BE5F77EA55C}" type="pres">
      <dgm:prSet presAssocID="{8A258B48-6012-49A1-9CFA-3D6FF483EED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FC2CE-E968-4B62-97AF-B6E8EF494608}" type="presOf" srcId="{D11E8BF3-DC15-40E6-A738-4E210FD20616}" destId="{DD3A56DB-EE0B-4ED0-862C-48839C2D3906}" srcOrd="0" destOrd="0" presId="urn:microsoft.com/office/officeart/2005/8/layout/venn2"/>
    <dgm:cxn modelId="{0FE0857F-4E25-4FA9-8503-06B3A1F5A742}" type="presOf" srcId="{6F0D7254-D1AC-410F-B8C6-F0509BC529C3}" destId="{3A276136-B75C-407F-A868-61D3BF95BB71}" srcOrd="0" destOrd="0" presId="urn:microsoft.com/office/officeart/2005/8/layout/venn2"/>
    <dgm:cxn modelId="{C78728AE-B2B0-4100-B9CE-341FCF2718EB}" srcId="{8A258B48-6012-49A1-9CFA-3D6FF483EED1}" destId="{D11E8BF3-DC15-40E6-A738-4E210FD20616}" srcOrd="0" destOrd="0" parTransId="{E4AB4709-03CE-42BD-BF0A-2E800B1909C3}" sibTransId="{B6278244-7D08-409A-B4A8-9F87C11BD1BB}"/>
    <dgm:cxn modelId="{D8D11EB8-09A5-4F91-B12A-05802286B150}" type="presOf" srcId="{7833A54C-8A3D-48AF-8019-7743BA897052}" destId="{E1548AD8-9C18-436E-B76A-A9A1BD33C43C}" srcOrd="0" destOrd="0" presId="urn:microsoft.com/office/officeart/2005/8/layout/venn2"/>
    <dgm:cxn modelId="{E89F0010-1A2E-416E-9045-D0893430A591}" type="presOf" srcId="{D11E8BF3-DC15-40E6-A738-4E210FD20616}" destId="{7CB46C15-B5DE-4A71-872E-6FD9020A8DDB}" srcOrd="1" destOrd="0" presId="urn:microsoft.com/office/officeart/2005/8/layout/venn2"/>
    <dgm:cxn modelId="{73F336D4-5E0B-4EEC-8E3A-4E43DAF4F6CA}" srcId="{8A258B48-6012-49A1-9CFA-3D6FF483EED1}" destId="{7833A54C-8A3D-48AF-8019-7743BA897052}" srcOrd="2" destOrd="0" parTransId="{25967347-58AD-4909-B9E6-1BADB90EC6D4}" sibTransId="{1FF76B9A-4ECA-4538-B675-A22076A156E3}"/>
    <dgm:cxn modelId="{5789E683-200B-4394-86F0-E9A6F6971183}" type="presOf" srcId="{7833A54C-8A3D-48AF-8019-7743BA897052}" destId="{49BE2F4D-EFD9-4A98-B0A9-8BE5F77EA55C}" srcOrd="1" destOrd="0" presId="urn:microsoft.com/office/officeart/2005/8/layout/venn2"/>
    <dgm:cxn modelId="{F4728463-E819-4CD6-B5E9-A4025C81D379}" srcId="{8A258B48-6012-49A1-9CFA-3D6FF483EED1}" destId="{6F0D7254-D1AC-410F-B8C6-F0509BC529C3}" srcOrd="1" destOrd="0" parTransId="{EF43A594-6712-4E94-A855-9D4A887830DA}" sibTransId="{7F5627F8-52F8-47A2-9728-338D48FB46E0}"/>
    <dgm:cxn modelId="{B5DA60A8-3557-4723-AF04-5097BDDE5385}" type="presOf" srcId="{6F0D7254-D1AC-410F-B8C6-F0509BC529C3}" destId="{C6E55C81-735B-4579-8012-0E1C28E58AB7}" srcOrd="1" destOrd="0" presId="urn:microsoft.com/office/officeart/2005/8/layout/venn2"/>
    <dgm:cxn modelId="{5D2D02F3-3512-47A6-8690-D55E4B8168FC}" type="presOf" srcId="{8A258B48-6012-49A1-9CFA-3D6FF483EED1}" destId="{8DF711D7-83CB-4721-8294-3CD7B7F13A43}" srcOrd="0" destOrd="0" presId="urn:microsoft.com/office/officeart/2005/8/layout/venn2"/>
    <dgm:cxn modelId="{314843E2-DFA3-439D-986A-4458C8B380D2}" type="presParOf" srcId="{8DF711D7-83CB-4721-8294-3CD7B7F13A43}" destId="{1C210795-8E94-4CFF-8B58-74925B61FBDA}" srcOrd="0" destOrd="0" presId="urn:microsoft.com/office/officeart/2005/8/layout/venn2"/>
    <dgm:cxn modelId="{7D4C4FDA-D125-4A64-963D-98EDC818F366}" type="presParOf" srcId="{1C210795-8E94-4CFF-8B58-74925B61FBDA}" destId="{DD3A56DB-EE0B-4ED0-862C-48839C2D3906}" srcOrd="0" destOrd="0" presId="urn:microsoft.com/office/officeart/2005/8/layout/venn2"/>
    <dgm:cxn modelId="{9887FD64-9A3D-4D0B-B3EE-11BE1C79F6A0}" type="presParOf" srcId="{1C210795-8E94-4CFF-8B58-74925B61FBDA}" destId="{7CB46C15-B5DE-4A71-872E-6FD9020A8DDB}" srcOrd="1" destOrd="0" presId="urn:microsoft.com/office/officeart/2005/8/layout/venn2"/>
    <dgm:cxn modelId="{BB09B40D-666D-4DBC-A331-91BA7A06156D}" type="presParOf" srcId="{8DF711D7-83CB-4721-8294-3CD7B7F13A43}" destId="{3FBC6D8B-291A-4B30-8E40-78095FE54A9A}" srcOrd="1" destOrd="0" presId="urn:microsoft.com/office/officeart/2005/8/layout/venn2"/>
    <dgm:cxn modelId="{F7BF3D47-36C4-4038-9BF7-46224BEF27E9}" type="presParOf" srcId="{3FBC6D8B-291A-4B30-8E40-78095FE54A9A}" destId="{3A276136-B75C-407F-A868-61D3BF95BB71}" srcOrd="0" destOrd="0" presId="urn:microsoft.com/office/officeart/2005/8/layout/venn2"/>
    <dgm:cxn modelId="{57A70CBF-247D-49CD-995A-A68B407E5D8E}" type="presParOf" srcId="{3FBC6D8B-291A-4B30-8E40-78095FE54A9A}" destId="{C6E55C81-735B-4579-8012-0E1C28E58AB7}" srcOrd="1" destOrd="0" presId="urn:microsoft.com/office/officeart/2005/8/layout/venn2"/>
    <dgm:cxn modelId="{E46D9419-C0D1-4883-93DA-A3C19474EF29}" type="presParOf" srcId="{8DF711D7-83CB-4721-8294-3CD7B7F13A43}" destId="{CC30CDDB-9851-445F-A4DC-97750DC4124D}" srcOrd="2" destOrd="0" presId="urn:microsoft.com/office/officeart/2005/8/layout/venn2"/>
    <dgm:cxn modelId="{1D98D900-4D4E-4EC3-9BBF-C3EB30D185B4}" type="presParOf" srcId="{CC30CDDB-9851-445F-A4DC-97750DC4124D}" destId="{E1548AD8-9C18-436E-B76A-A9A1BD33C43C}" srcOrd="0" destOrd="0" presId="urn:microsoft.com/office/officeart/2005/8/layout/venn2"/>
    <dgm:cxn modelId="{FCABDC9E-11C8-4208-B524-4878CD7357A4}" type="presParOf" srcId="{CC30CDDB-9851-445F-A4DC-97750DC4124D}" destId="{49BE2F4D-EFD9-4A98-B0A9-8BE5F77EA55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3A56DB-EE0B-4ED0-862C-48839C2D3906}">
      <dsp:nvSpPr>
        <dsp:cNvPr id="0" name=""/>
        <dsp:cNvSpPr/>
      </dsp:nvSpPr>
      <dsp:spPr>
        <a:xfrm>
          <a:off x="-10" y="0"/>
          <a:ext cx="8748993" cy="440826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личностные</a:t>
          </a:r>
          <a:endParaRPr lang="ru-RU" sz="2400" b="1" kern="1200" dirty="0"/>
        </a:p>
      </dsp:txBody>
      <dsp:txXfrm>
        <a:off x="2845599" y="220413"/>
        <a:ext cx="3057773" cy="661239"/>
      </dsp:txXfrm>
    </dsp:sp>
    <dsp:sp modelId="{3A276136-B75C-407F-A868-61D3BF95BB71}">
      <dsp:nvSpPr>
        <dsp:cNvPr id="0" name=""/>
        <dsp:cNvSpPr/>
      </dsp:nvSpPr>
      <dsp:spPr>
        <a:xfrm>
          <a:off x="744644" y="1102065"/>
          <a:ext cx="7259683" cy="33061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метапредметные</a:t>
          </a:r>
          <a:r>
            <a:rPr lang="ru-RU" sz="3200" b="1" kern="1200" dirty="0"/>
            <a:t> </a:t>
          </a:r>
        </a:p>
      </dsp:txBody>
      <dsp:txXfrm>
        <a:off x="2682979" y="1308703"/>
        <a:ext cx="3383012" cy="619912"/>
      </dsp:txXfrm>
    </dsp:sp>
    <dsp:sp modelId="{E1548AD8-9C18-436E-B76A-A9A1BD33C43C}">
      <dsp:nvSpPr>
        <dsp:cNvPr id="0" name=""/>
        <dsp:cNvSpPr/>
      </dsp:nvSpPr>
      <dsp:spPr>
        <a:xfrm>
          <a:off x="1908723" y="2204132"/>
          <a:ext cx="4931524" cy="2204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предметные </a:t>
          </a:r>
          <a:endParaRPr lang="ru-RU" sz="2400" b="1" kern="1200" dirty="0"/>
        </a:p>
      </dsp:txBody>
      <dsp:txXfrm>
        <a:off x="2630928" y="2755165"/>
        <a:ext cx="3487114" cy="1102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D06149-77BF-4D77-9277-919077C9F01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ulikovaEV1966@yandex.ru" TargetMode="External"/><Relationship Id="rId2" Type="http://schemas.openxmlformats.org/officeDocument/2006/relationships/hyperlink" Target="mailto:velikoval@mail.r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1927" y="2996952"/>
            <a:ext cx="5472608" cy="1752600"/>
          </a:xfrm>
        </p:spPr>
        <p:txBody>
          <a:bodyPr>
            <a:normAutofit lnSpcReduction="10000"/>
          </a:bodyPr>
          <a:lstStyle/>
          <a:p>
            <a:pPr marL="542925" indent="-542925" algn="l"/>
            <a:r>
              <a:rPr lang="ru-RU" sz="1800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Юрьевна Великова, заместитель директора,</a:t>
            </a:r>
          </a:p>
          <a:p>
            <a:pPr marL="542925" indent="-542925" algn="l"/>
            <a:r>
              <a:rPr lang="ru-RU" sz="1800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Владиславовна Куликова, методист, МАОУ «Гимназия № 41», г. Новоуральск, Свердловская область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81000"/>
            <a:ext cx="8640960" cy="1752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Оценивание образовательных результатов старшеклассников при проведении образовательных сессий в МАОУ «Гимназия № 41»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Фото\Гимназия 41_крыльцо_новое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096344" cy="19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02128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Стажировка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 рамках регионального проекта «Образовательный тур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3074" name="Picture 2" descr="C:\Users\Teacher\AppData\Local\Microsoft\Windows\Temporary Internet Files\Content.IE5\L2WFIUN8\IMG_6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2802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158417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4098" name="Picture 2" descr="C:\Users\Teacher\AppData\Local\Microsoft\Windows\Temporary Internet Files\Content.IE5\DG445W93\IMG_64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05"/>
          <a:stretch/>
        </p:blipFill>
        <p:spPr bwMode="auto">
          <a:xfrm rot="5048543">
            <a:off x="-380461" y="1836979"/>
            <a:ext cx="5456918" cy="39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cher\AppData\Local\Microsoft\Windows\Temporary Internet Files\Content.IE5\UXY2LEQ8\IMG_64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" b="2524"/>
          <a:stretch/>
        </p:blipFill>
        <p:spPr bwMode="auto">
          <a:xfrm rot="5967098">
            <a:off x="3959571" y="1978769"/>
            <a:ext cx="5517161" cy="39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AppData\Local\Microsoft\Windows\Temporary Internet Files\Content.IE5\27KGL14O\IMG_64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7" b="2731"/>
          <a:stretch/>
        </p:blipFill>
        <p:spPr bwMode="auto">
          <a:xfrm rot="5400000">
            <a:off x="1808786" y="3811453"/>
            <a:ext cx="4967034" cy="37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5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</a:t>
            </a:r>
            <a:r>
              <a:rPr lang="ru-RU" b="1" dirty="0" smtClean="0">
                <a:solidFill>
                  <a:srgbClr val="C00000"/>
                </a:solidFill>
              </a:rPr>
              <a:t>».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Оценивание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0D5C97-BB15-43ED-90AB-99934FCCE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826" y="2204864"/>
            <a:ext cx="3078342" cy="4104456"/>
          </a:xfrm>
          <a:prstGeom prst="rect">
            <a:avLst/>
          </a:prstGeom>
        </p:spPr>
      </p:pic>
      <p:pic>
        <p:nvPicPr>
          <p:cNvPr id="4" name="Picture 4" descr="C:\Users\Teacher\AppData\Local\Microsoft\Windows\Temporary Internet Files\Content.IE5\Z2D4ME3C\IMG_64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7" r="52235"/>
          <a:stretch/>
        </p:blipFill>
        <p:spPr bwMode="auto">
          <a:xfrm>
            <a:off x="163609" y="1294806"/>
            <a:ext cx="2808312" cy="43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acher\AppData\Local\Microsoft\Windows\Temporary Internet Files\Content.IE5\T9BBH74C\IMG_6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3"/>
          <a:stretch/>
        </p:blipFill>
        <p:spPr bwMode="auto">
          <a:xfrm rot="5400000">
            <a:off x="5615402" y="1804252"/>
            <a:ext cx="3815408" cy="27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7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«Погружение в Предметность»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765135"/>
              </p:ext>
            </p:extLst>
          </p:nvPr>
        </p:nvGraphicFramePr>
        <p:xfrm>
          <a:off x="179513" y="1844824"/>
          <a:ext cx="8784974" cy="3106277"/>
        </p:xfrm>
        <a:graphic>
          <a:graphicData uri="http://schemas.openxmlformats.org/drawingml/2006/table">
            <a:tbl>
              <a:tblPr firstRow="1" firstCol="1" bandRow="1"/>
              <a:tblGrid>
                <a:gridCol w="1949723"/>
                <a:gridCol w="1778932"/>
                <a:gridCol w="1778932"/>
                <a:gridCol w="1549196"/>
                <a:gridCol w="1728191"/>
              </a:tblGrid>
              <a:tr h="1213469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Филологическое / лингвистическое направление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направление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Социально-экономическое направление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Инженерное направление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Естественнонаучное направление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(английский и французский языки)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(литературоведение)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(живая латынь)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(прикладной английский язык)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(математика в экономике)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(экономическая география Свердловской области)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(элементы высшей математики)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(робототехника)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(органическая химия)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(лабораторный практикум и решение задач по биологии)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07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772292-88FE-4D40-9368-0E159DD7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Ученику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B3126440-AB53-4623-8508-557893B4EECC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Учителю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C14A1966-3E79-468C-B4DD-C24ECB77BAD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реальный уровень возможностей в новой образовательной ситуации (другие задания, другие формы, другие критерии),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свое представление о дальнейшем образовании с его возможным воплощением,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задуматься о правильности своего профессионального выбора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521A6EA7-DEC3-46E0-B08F-843AEB754B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определить готовность учеников к дальнейшему образованию: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вникнуть в новый учебный материал,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 предъявить результат его изучения,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адекватную коммуникацию,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стрессоустойчивость,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выдержать заданную нагрузку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«Погружение в Предметность».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2820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8A2E2FB-7E04-4BD9-8F47-F2698146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Особенности балльной оценки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ADFF0DB-7F5D-4A35-AAED-AAC7D8D114B7}"/>
              </a:ext>
            </a:extLst>
          </p:cNvPr>
          <p:cNvSpPr/>
          <p:nvPr/>
        </p:nvSpPr>
        <p:spPr>
          <a:xfrm>
            <a:off x="301752" y="1988840"/>
            <a:ext cx="2110008" cy="7589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 блок занятий (10 баллов)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57603A9-5BAA-421A-933A-6B9B1C07ACA5}"/>
              </a:ext>
            </a:extLst>
          </p:cNvPr>
          <p:cNvSpPr txBox="1"/>
          <p:nvPr/>
        </p:nvSpPr>
        <p:spPr>
          <a:xfrm>
            <a:off x="2505472" y="1556792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/>
              <a:t>+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59E6C51-4E75-46BE-B382-27C04CF38867}"/>
              </a:ext>
            </a:extLst>
          </p:cNvPr>
          <p:cNvSpPr/>
          <p:nvPr/>
        </p:nvSpPr>
        <p:spPr>
          <a:xfrm>
            <a:off x="3470104" y="1988840"/>
            <a:ext cx="2110008" cy="7589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 блок занятий (10 баллов)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F721CA-6D03-4416-BCC4-65FE6E1154EB}"/>
              </a:ext>
            </a:extLst>
          </p:cNvPr>
          <p:cNvSpPr txBox="1"/>
          <p:nvPr/>
        </p:nvSpPr>
        <p:spPr>
          <a:xfrm>
            <a:off x="5673824" y="1556792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/>
              <a:t>=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82186E7B-B4E8-4DA0-80C5-2C32346D69C1}"/>
              </a:ext>
            </a:extLst>
          </p:cNvPr>
          <p:cNvSpPr/>
          <p:nvPr/>
        </p:nvSpPr>
        <p:spPr>
          <a:xfrm>
            <a:off x="6566448" y="1988840"/>
            <a:ext cx="2110008" cy="7589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 баллов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95661B4-08F7-440D-AD49-CC8B324D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18" y="2827350"/>
            <a:ext cx="3540286" cy="35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A9F8727-6562-4C4B-B04B-94E202AA8B6C}"/>
              </a:ext>
            </a:extLst>
          </p:cNvPr>
          <p:cNvSpPr txBox="1"/>
          <p:nvPr/>
        </p:nvSpPr>
        <p:spPr>
          <a:xfrm>
            <a:off x="4355976" y="3435390"/>
            <a:ext cx="3995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новый учебный материал,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по нарастающей сложности,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труднодостижимый максимум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821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Предзащита индивидуальных проектов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BCD0053-FC2E-4F33-9711-0AEABF2BA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850781"/>
              </p:ext>
            </p:extLst>
          </p:nvPr>
        </p:nvGraphicFramePr>
        <p:xfrm>
          <a:off x="251520" y="2420888"/>
          <a:ext cx="8640960" cy="4308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375">
                  <a:extLst>
                    <a:ext uri="{9D8B030D-6E8A-4147-A177-3AD203B41FA5}">
                      <a16:colId xmlns="" xmlns:a16="http://schemas.microsoft.com/office/drawing/2014/main" val="4012473964"/>
                    </a:ext>
                  </a:extLst>
                </a:gridCol>
                <a:gridCol w="3977585">
                  <a:extLst>
                    <a:ext uri="{9D8B030D-6E8A-4147-A177-3AD203B41FA5}">
                      <a16:colId xmlns="" xmlns:a16="http://schemas.microsoft.com/office/drawing/2014/main" val="3312041978"/>
                    </a:ext>
                  </a:extLst>
                </a:gridCol>
              </a:tblGrid>
              <a:tr h="15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содержание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786175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Актуальность проекта / исследования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1714856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Формулирование противоречия и проблемы проекта / исследования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796076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Цель и задачи проекта /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67783"/>
                  </a:ext>
                </a:extLst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Гипотеза исследования, объект, предмет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0510269"/>
                  </a:ext>
                </a:extLst>
              </a:tr>
              <a:tr h="27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План работы по проекту / исследованию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202406"/>
                  </a:ext>
                </a:extLst>
              </a:tr>
              <a:tr h="27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Методы работы по проекту / исследованию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8854987"/>
                  </a:ext>
                </a:extLst>
              </a:tr>
              <a:tr h="63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Подбор и анализ источников информации по проекту (Интернет-ресурсов, литературы); составление списка использованных источников (в соответствии с требованиями)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1858208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Подготовка и оформление теоретической части проекта /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2348540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Описание планируемого продукта проекта (замысла) / результата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8723726"/>
                  </a:ext>
                </a:extLst>
              </a:tr>
              <a:tr h="460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Стадия подготовки и оформления практической части проекта и выводов /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4831"/>
                  </a:ext>
                </a:extLst>
              </a:tr>
              <a:tr h="260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Стадия работы над проектом / исследованием в соответствии с планом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423932"/>
                  </a:ext>
                </a:extLst>
              </a:tr>
              <a:tr h="474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Степень готовности проекта / исследования к защите в мае (отметить на шкале, 0 - отсутствие готовности, 10 – абсолютная готовность)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0-1-2-3-4-5-6-7-8-9-10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921758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CF817A13-A377-4B78-8AA4-6D49F79D7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96752"/>
            <a:ext cx="85344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Визитка проекта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 учащегося_________________________________________________      Класс_____________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Тема проекта /исследования__________________________________________________________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Тип проекта _______________________________________________________________________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Учитель – консультант_____________________________________________________________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Тьютор___________________________________________________________________________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4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Предзащита индивидуальных проектов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015E03A7-8F0A-4998-BF9F-49140AB56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9946895"/>
              </p:ext>
            </p:extLst>
          </p:nvPr>
        </p:nvGraphicFramePr>
        <p:xfrm>
          <a:off x="395536" y="1581246"/>
          <a:ext cx="6828507" cy="4795543"/>
        </p:xfrm>
        <a:graphic>
          <a:graphicData uri="http://schemas.openxmlformats.org/drawingml/2006/table">
            <a:tbl>
              <a:tblPr firstRow="1" firstCol="1" bandRow="1"/>
              <a:tblGrid>
                <a:gridCol w="1351538">
                  <a:extLst>
                    <a:ext uri="{9D8B030D-6E8A-4147-A177-3AD203B41FA5}">
                      <a16:colId xmlns="" xmlns:a16="http://schemas.microsoft.com/office/drawing/2014/main" val="817044988"/>
                    </a:ext>
                  </a:extLst>
                </a:gridCol>
                <a:gridCol w="428108">
                  <a:extLst>
                    <a:ext uri="{9D8B030D-6E8A-4147-A177-3AD203B41FA5}">
                      <a16:colId xmlns="" xmlns:a16="http://schemas.microsoft.com/office/drawing/2014/main" val="435057457"/>
                    </a:ext>
                  </a:extLst>
                </a:gridCol>
                <a:gridCol w="603711">
                  <a:extLst>
                    <a:ext uri="{9D8B030D-6E8A-4147-A177-3AD203B41FA5}">
                      <a16:colId xmlns="" xmlns:a16="http://schemas.microsoft.com/office/drawing/2014/main" val="1204699719"/>
                    </a:ext>
                  </a:extLst>
                </a:gridCol>
                <a:gridCol w="600684">
                  <a:extLst>
                    <a:ext uri="{9D8B030D-6E8A-4147-A177-3AD203B41FA5}">
                      <a16:colId xmlns="" xmlns:a16="http://schemas.microsoft.com/office/drawing/2014/main" val="211565609"/>
                    </a:ext>
                  </a:extLst>
                </a:gridCol>
                <a:gridCol w="604106">
                  <a:extLst>
                    <a:ext uri="{9D8B030D-6E8A-4147-A177-3AD203B41FA5}">
                      <a16:colId xmlns="" xmlns:a16="http://schemas.microsoft.com/office/drawing/2014/main" val="251671745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4011400555"/>
                    </a:ext>
                  </a:extLst>
                </a:gridCol>
                <a:gridCol w="423219">
                  <a:extLst>
                    <a:ext uri="{9D8B030D-6E8A-4147-A177-3AD203B41FA5}">
                      <a16:colId xmlns="" xmlns:a16="http://schemas.microsoft.com/office/drawing/2014/main" val="3478696282"/>
                    </a:ext>
                  </a:extLst>
                </a:gridCol>
                <a:gridCol w="428108">
                  <a:extLst>
                    <a:ext uri="{9D8B030D-6E8A-4147-A177-3AD203B41FA5}">
                      <a16:colId xmlns="" xmlns:a16="http://schemas.microsoft.com/office/drawing/2014/main" val="3503910249"/>
                    </a:ext>
                  </a:extLst>
                </a:gridCol>
                <a:gridCol w="428108">
                  <a:extLst>
                    <a:ext uri="{9D8B030D-6E8A-4147-A177-3AD203B41FA5}">
                      <a16:colId xmlns="" xmlns:a16="http://schemas.microsoft.com/office/drawing/2014/main" val="702993690"/>
                    </a:ext>
                  </a:extLst>
                </a:gridCol>
                <a:gridCol w="622907">
                  <a:extLst>
                    <a:ext uri="{9D8B030D-6E8A-4147-A177-3AD203B41FA5}">
                      <a16:colId xmlns="" xmlns:a16="http://schemas.microsoft.com/office/drawing/2014/main" val="1973986634"/>
                    </a:ext>
                  </a:extLst>
                </a:gridCol>
                <a:gridCol w="449242">
                  <a:extLst>
                    <a:ext uri="{9D8B030D-6E8A-4147-A177-3AD203B41FA5}">
                      <a16:colId xmlns="" xmlns:a16="http://schemas.microsoft.com/office/drawing/2014/main" val="2799049221"/>
                    </a:ext>
                  </a:extLst>
                </a:gridCol>
                <a:gridCol w="384720">
                  <a:extLst>
                    <a:ext uri="{9D8B030D-6E8A-4147-A177-3AD203B41FA5}">
                      <a16:colId xmlns="" xmlns:a16="http://schemas.microsoft.com/office/drawing/2014/main" val="3505693599"/>
                    </a:ext>
                  </a:extLst>
                </a:gridCol>
              </a:tblGrid>
              <a:tr h="1930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 выступающего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актуальности (личный аспект)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противоречия и проблемы, из него вытекающего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 задачи сформулированы и соответствуют проблеме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гипотезы, объекта, предмета исследования (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только для исследования)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плана работы (этапы, сроки)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Указаны методы работы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Указаны источники информации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Оформлена теоретическая часть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Описаны планируемый продукт проекта (замысел) / результаты исследования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критериям типа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2968175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4138245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8867789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4619543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1057141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8910964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913270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0FE97CF0-5F47-4441-B01A-78344D395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7598989"/>
              </p:ext>
            </p:extLst>
          </p:nvPr>
        </p:nvGraphicFramePr>
        <p:xfrm>
          <a:off x="1272700" y="6432359"/>
          <a:ext cx="6940550" cy="210312"/>
        </p:xfrm>
        <a:graphic>
          <a:graphicData uri="http://schemas.openxmlformats.org/drawingml/2006/table">
            <a:tbl>
              <a:tblPr firstRow="1" firstCol="1" bandRow="1"/>
              <a:tblGrid>
                <a:gridCol w="6940550">
                  <a:extLst>
                    <a:ext uri="{9D8B030D-6E8A-4147-A177-3AD203B41FA5}">
                      <a16:colId xmlns="" xmlns:a16="http://schemas.microsoft.com/office/drawing/2014/main" val="31413048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отсутствие критерия, 1 - частично выражен, 2 - полностью выражен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996041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E19C91D6-FD50-4E6E-98C2-48E5D8DA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3526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оценки выступлений по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Визитке проекта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 (ФИ)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183191-A129-4869-8582-AD857BCB3F1A}"/>
              </a:ext>
            </a:extLst>
          </p:cNvPr>
          <p:cNvSpPr txBox="1"/>
          <p:nvPr/>
        </p:nvSpPr>
        <p:spPr>
          <a:xfrm>
            <a:off x="7381984" y="3212976"/>
            <a:ext cx="145404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Максимальный балл – 20 баллов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012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5827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Предзащита индивидуальных проектов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64AAF04-CD62-4A50-8584-C0B3D92F3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835724"/>
              </p:ext>
            </p:extLst>
          </p:nvPr>
        </p:nvGraphicFramePr>
        <p:xfrm>
          <a:off x="235967" y="908724"/>
          <a:ext cx="8656513" cy="5448533"/>
        </p:xfrm>
        <a:graphic>
          <a:graphicData uri="http://schemas.openxmlformats.org/drawingml/2006/table">
            <a:tbl>
              <a:tblPr firstRow="1" firstCol="1" bandRow="1"/>
              <a:tblGrid>
                <a:gridCol w="3995917">
                  <a:extLst>
                    <a:ext uri="{9D8B030D-6E8A-4147-A177-3AD203B41FA5}">
                      <a16:colId xmlns="" xmlns:a16="http://schemas.microsoft.com/office/drawing/2014/main" val="2167737821"/>
                    </a:ext>
                  </a:extLst>
                </a:gridCol>
                <a:gridCol w="665463">
                  <a:extLst>
                    <a:ext uri="{9D8B030D-6E8A-4147-A177-3AD203B41FA5}">
                      <a16:colId xmlns="" xmlns:a16="http://schemas.microsoft.com/office/drawing/2014/main" val="2118663683"/>
                    </a:ext>
                  </a:extLst>
                </a:gridCol>
                <a:gridCol w="665463">
                  <a:extLst>
                    <a:ext uri="{9D8B030D-6E8A-4147-A177-3AD203B41FA5}">
                      <a16:colId xmlns="" xmlns:a16="http://schemas.microsoft.com/office/drawing/2014/main" val="2589738371"/>
                    </a:ext>
                  </a:extLst>
                </a:gridCol>
                <a:gridCol w="666248">
                  <a:extLst>
                    <a:ext uri="{9D8B030D-6E8A-4147-A177-3AD203B41FA5}">
                      <a16:colId xmlns="" xmlns:a16="http://schemas.microsoft.com/office/drawing/2014/main" val="3061127306"/>
                    </a:ext>
                  </a:extLst>
                </a:gridCol>
                <a:gridCol w="665463">
                  <a:extLst>
                    <a:ext uri="{9D8B030D-6E8A-4147-A177-3AD203B41FA5}">
                      <a16:colId xmlns="" xmlns:a16="http://schemas.microsoft.com/office/drawing/2014/main" val="1498296533"/>
                    </a:ext>
                  </a:extLst>
                </a:gridCol>
                <a:gridCol w="666248">
                  <a:extLst>
                    <a:ext uri="{9D8B030D-6E8A-4147-A177-3AD203B41FA5}">
                      <a16:colId xmlns="" xmlns:a16="http://schemas.microsoft.com/office/drawing/2014/main" val="3327258612"/>
                    </a:ext>
                  </a:extLst>
                </a:gridCol>
                <a:gridCol w="665463">
                  <a:extLst>
                    <a:ext uri="{9D8B030D-6E8A-4147-A177-3AD203B41FA5}">
                      <a16:colId xmlns="" xmlns:a16="http://schemas.microsoft.com/office/drawing/2014/main" val="1047746133"/>
                    </a:ext>
                  </a:extLst>
                </a:gridCol>
                <a:gridCol w="666248">
                  <a:extLst>
                    <a:ext uri="{9D8B030D-6E8A-4147-A177-3AD203B41FA5}">
                      <a16:colId xmlns="" xmlns:a16="http://schemas.microsoft.com/office/drawing/2014/main" val="210922262"/>
                    </a:ext>
                  </a:extLst>
                </a:gridCol>
              </a:tblGrid>
              <a:tr h="68424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ФИ ученика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7110310"/>
                  </a:ext>
                </a:extLst>
              </a:tr>
              <a:tr h="26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Регулятивные УУД (всего из 8 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2899401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marL="499110" indent="-228600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определяет цели и задает параметры и критерии, по которым можно определить, что цель достигнута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2069987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 и формулирует собственные задачи в образовательной деятельности и жизненных ситуациях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4273005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marL="499110" indent="-228600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выбирает путь достижения цели, планирует решение поставленных задач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877271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marL="499110" indent="-228600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организует эффективный поиск ресурсов, необходимых для достижения поставленной цели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4477472"/>
                  </a:ext>
                </a:extLst>
              </a:tr>
              <a:tr h="26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 УУД (всего из 6 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1013390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ищет и находит обобщенные способы решения задач, в том числе, осуществляет развернутый информационный поиск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8518261"/>
                  </a:ext>
                </a:extLst>
              </a:tr>
              <a:tr h="52967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выходит за рамки учебного предмета и осуществляет целенаправленный поиск возможностей для  широкого переноса средств и способов действия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5445178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выстраивает индивидуальный проектный маршрут, учитывая ресурсные ограничения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1502944"/>
                  </a:ext>
                </a:extLst>
              </a:tr>
              <a:tr h="26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УУД (всего из 6 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9160923"/>
                  </a:ext>
                </a:extLst>
              </a:tr>
              <a:tr h="52967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 деловую коммуникацию как со сверстниками, так и со взрослыми, исходя из соображений результативности взаимодействия 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6365624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работе в группе адекватно проявляет себя в разных ролях (генератор идей, критик,  выступающий, эксперт и т.д.)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6072447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развернуто, логично и точно излагает свою точку зрения с использованием адекватных языковых средств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8606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183191-A129-4869-8582-AD857BCB3F1A}"/>
              </a:ext>
            </a:extLst>
          </p:cNvPr>
          <p:cNvSpPr txBox="1"/>
          <p:nvPr/>
        </p:nvSpPr>
        <p:spPr>
          <a:xfrm>
            <a:off x="7369812" y="980728"/>
            <a:ext cx="145404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Максимальный балл – 20 баллов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90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8889B0E-9FE4-4EA7-8547-5B91B3656A9A}"/>
              </a:ext>
            </a:extLst>
          </p:cNvPr>
          <p:cNvSpPr txBox="1">
            <a:spLocks/>
          </p:cNvSpPr>
          <p:nvPr/>
        </p:nvSpPr>
        <p:spPr>
          <a:xfrm>
            <a:off x="304800" y="332656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«Погружение в Предметность».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Итог – рейтинговая таблица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7472606"/>
              </p:ext>
            </p:extLst>
          </p:nvPr>
        </p:nvGraphicFramePr>
        <p:xfrm>
          <a:off x="2022845" y="1628800"/>
          <a:ext cx="5098309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69936"/>
                <a:gridCol w="1677194"/>
                <a:gridCol w="983411"/>
                <a:gridCol w="983884"/>
                <a:gridCol w="983884"/>
              </a:tblGrid>
              <a:tr h="41809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день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57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Оценка образовательных результатов – актуальная тема в 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567499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собеседование при смене учебного заведения / занятии должности;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конкурсный отбор в 10 класс (приоритет отдельных достижений перед традиционными отметками);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защита индивидуальных проектов;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Овал 5"/>
          <p:cNvSpPr/>
          <p:nvPr/>
        </p:nvSpPr>
        <p:spPr>
          <a:xfrm>
            <a:off x="755576" y="2276872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отметка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5580112" y="2276872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2482" y="1844824"/>
            <a:ext cx="774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87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+mn-ea"/>
                <a:cs typeface="+mn-cs"/>
              </a:rPr>
              <a:t>День Науки и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85938"/>
            <a:ext cx="7164288" cy="428148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Ежегодно 25 января: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100" u="sng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погружение в историческую эпоху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тему,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занятия по выбору учащихся,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особые формы работы,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преподаватели из различных ОУ,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концерты, выставки, музеи,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гости (ученики, педагоги)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7412" name="Picture 5" descr="bs009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1800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P10104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05288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55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«Сделай сам»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23E30ED-565A-42C8-A207-6BDCA013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1439137"/>
              </p:ext>
            </p:extLst>
          </p:nvPr>
        </p:nvGraphicFramePr>
        <p:xfrm>
          <a:off x="323528" y="1556792"/>
          <a:ext cx="8280921" cy="4694689"/>
        </p:xfrm>
        <a:graphic>
          <a:graphicData uri="http://schemas.openxmlformats.org/drawingml/2006/table">
            <a:tbl>
              <a:tblPr firstRow="1" firstCol="1" bandRow="1"/>
              <a:tblGrid>
                <a:gridCol w="620651">
                  <a:extLst>
                    <a:ext uri="{9D8B030D-6E8A-4147-A177-3AD203B41FA5}">
                      <a16:colId xmlns="" xmlns:a16="http://schemas.microsoft.com/office/drawing/2014/main" val="571395467"/>
                    </a:ext>
                  </a:extLst>
                </a:gridCol>
                <a:gridCol w="2115653">
                  <a:extLst>
                    <a:ext uri="{9D8B030D-6E8A-4147-A177-3AD203B41FA5}">
                      <a16:colId xmlns="" xmlns:a16="http://schemas.microsoft.com/office/drawing/2014/main" val="3738774939"/>
                    </a:ext>
                  </a:extLst>
                </a:gridCol>
                <a:gridCol w="4287691">
                  <a:extLst>
                    <a:ext uri="{9D8B030D-6E8A-4147-A177-3AD203B41FA5}">
                      <a16:colId xmlns="" xmlns:a16="http://schemas.microsoft.com/office/drawing/2014/main" val="118425656"/>
                    </a:ext>
                  </a:extLst>
                </a:gridCol>
                <a:gridCol w="1256926">
                  <a:extLst>
                    <a:ext uri="{9D8B030D-6E8A-4147-A177-3AD203B41FA5}">
                      <a16:colId xmlns="" xmlns:a16="http://schemas.microsoft.com/office/drawing/2014/main" val="3110977118"/>
                    </a:ext>
                  </a:extLst>
                </a:gridCol>
              </a:tblGrid>
              <a:tr h="440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352653"/>
                  </a:ext>
                </a:extLst>
              </a:tr>
              <a:tr h="4409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Экспертиза замысла 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замысла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эксперту,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положительного экспертного заключения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13.12.19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9187091"/>
                  </a:ext>
                </a:extLst>
              </a:tr>
              <a:tr h="508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подробного сценария, подбор содержания, наглядных и раздаточных материалов и т.д.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13.01.20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9579095"/>
                  </a:ext>
                </a:extLst>
              </a:tr>
              <a:tr h="6686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Пробное проведение занятия (определение степени готовности)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Объединение учащихся по 2 группы, проигрывание занятий в присутствии кураторов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13-15.01.20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7310039"/>
                  </a:ext>
                </a:extLst>
              </a:tr>
              <a:tr h="4409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корректив в содержание, поиск дополнительных ресурсов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24.01.20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6504715"/>
                  </a:ext>
                </a:extLst>
              </a:tr>
              <a:tr h="9498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занятия по сценарию, проведение рефлексии с учащимися, присутствующими 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7473884"/>
                  </a:ext>
                </a:extLst>
              </a:tr>
              <a:tr h="10462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рефлексия образовательной сессии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Оценка, самооценка участия в образовательной  сессии, беседа по итогам.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рейтинга успешности учащихся 11-х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3-7.02.20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8985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9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Темы занятий в рамках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ДНиИ</a:t>
            </a:r>
            <a:r>
              <a:rPr lang="ru-RU" sz="2400" b="1" dirty="0" smtClean="0">
                <a:solidFill>
                  <a:srgbClr val="C00000"/>
                </a:solidFill>
              </a:rPr>
              <a:t> «Победа одна на всех!»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1412776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в бой, то только с песней! (музыкальная гостиная)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436096" y="1412776"/>
            <a:ext cx="3384376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Оружие Победы (практикум)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9349" y="2936059"/>
            <a:ext cx="3384376" cy="115212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читают о войне зарубежные школьники (беседа)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27884" y="2492896"/>
            <a:ext cx="3384376" cy="11521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разведчиков (беседа-игра)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88124" y="3617884"/>
            <a:ext cx="338437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Поэты Урала в ВОВ (литературная гостиная)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03748" y="4064577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Хатынская</a:t>
            </a:r>
            <a:r>
              <a:rPr lang="ru-RU" dirty="0" smtClean="0"/>
              <a:t> страница (лекторий)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60032" y="5013176"/>
            <a:ext cx="4104456" cy="11521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Мемы</a:t>
            </a:r>
            <a:r>
              <a:rPr lang="ru-RU" dirty="0" smtClean="0"/>
              <a:t> про </a:t>
            </a:r>
            <a:r>
              <a:rPr lang="ru-RU" dirty="0" err="1" smtClean="0"/>
              <a:t>криту</a:t>
            </a:r>
            <a:r>
              <a:rPr lang="ru-RU" dirty="0" smtClean="0"/>
              <a:t> или защитить информацию от врага (практикум)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51520" y="5198125"/>
            <a:ext cx="374441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войне побеждают те,  у кого надежный тыл (викторина)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0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«Сделай сам</a:t>
            </a:r>
            <a:r>
              <a:rPr lang="ru-RU" b="1" dirty="0" smtClean="0">
                <a:solidFill>
                  <a:srgbClr val="C00000"/>
                </a:solidFill>
              </a:rPr>
              <a:t>». Оценивание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3792" y="3692140"/>
            <a:ext cx="4306645" cy="256993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ученики!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Оцените, пожалуйста, качество занятия  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обведите соответствующую цифру.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 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24" y="4437113"/>
            <a:ext cx="4162183" cy="15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04559"/>
              </p:ext>
            </p:extLst>
          </p:nvPr>
        </p:nvGraphicFramePr>
        <p:xfrm>
          <a:off x="4716017" y="1412776"/>
          <a:ext cx="4248473" cy="4741730"/>
        </p:xfrm>
        <a:graphic>
          <a:graphicData uri="http://schemas.openxmlformats.org/drawingml/2006/table">
            <a:tbl>
              <a:tblPr firstRow="1" firstCol="1" bandRow="1"/>
              <a:tblGrid>
                <a:gridCol w="793378"/>
                <a:gridCol w="383449"/>
                <a:gridCol w="1131182"/>
                <a:gridCol w="1003251"/>
                <a:gridCol w="937213"/>
              </a:tblGrid>
              <a:tr h="27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 балл)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 балла)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1565" algn="l"/>
                          <a:tab pos="254190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1565" algn="l"/>
                          <a:tab pos="254190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 балла)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1565" algn="l"/>
                          <a:tab pos="254190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 универсальные учебные действия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Актуальность выбора темы занятия, цель занятия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проявления критерия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Обучающийся принимает актуальность, сформулированную педагогом, цель занятия сформулирована педагогом, учащийся соглашается с ней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анализирует ситуацию, в процессе обсуждения с другими участниками определяет актуальность и цель занятия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определяет актуальность и цель занятия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и коррекция деятельности по подготовке занятия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Принимает и выполняет предложенный план действий по подготовке и проведению занятия,  требует постоянного контроля со стороны педагога, вносит коррективы в организацию и планирование деятельности только под руководством куратора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Определяет последовательность действий, планирует время для выполнения задания; совместно с куратором вносит коррективы в организацию и планирование деятельности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планирует деятельность, определяет ресурсы и время,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вносит коррективы в организацию и планирование деятельности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Оценивание успешности занятия (этап рефлексии)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Высказывает оценочное суждение о результатах выполнения работы, совместно с куратором устанавливает соответствие результата поставленной цели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соответствии с заданными критериями определяет успешность занятия (соответствие результата поставленной цели)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Делает вывод об успешности занятия на основе самостоятельно определенных критериев или аргументов (соответствие результата поставленной цели)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Самоконтроль, определение причин успеха/неуспеха выполнения проекта (рефлексия)</a:t>
                      </a: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Совместно с куратором в процессе деятельности анализирует ошибки, причины их возникновения, определяет действия, необходимые для их устранения; выявляет причины успеха/неуспеха проведенного занятия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Анализирует допущенные ошибки, совместно с куратором определяет причины их возникновения,  определяет причины успеха/неуспеха выполнения проведенного занятия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определяет и  анализирует допущенные ошибки и причины их возникновения,  причины успеха/неуспеха выполнения проведенного занятия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Users\Teacher\AppData\Local\Microsoft\Windows\Temporary Internet Files\Content.IE5\27KGL14O\IMG_65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7" t="21061" r="1659" b="16541"/>
          <a:stretch/>
        </p:blipFill>
        <p:spPr bwMode="auto">
          <a:xfrm>
            <a:off x="207747" y="1340768"/>
            <a:ext cx="4126727" cy="201963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1200748"/>
              </p:ext>
            </p:extLst>
          </p:nvPr>
        </p:nvGraphicFramePr>
        <p:xfrm>
          <a:off x="251520" y="235266"/>
          <a:ext cx="3600400" cy="2041606"/>
        </p:xfrm>
        <a:graphic>
          <a:graphicData uri="http://schemas.openxmlformats.org/presentationml/2006/ole">
            <p:oleObj spid="_x0000_s4106" name="Документ" r:id="rId3" imgW="6629729" imgH="3759346" progId="Word.Document.12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902446"/>
              </p:ext>
            </p:extLst>
          </p:nvPr>
        </p:nvGraphicFramePr>
        <p:xfrm>
          <a:off x="323528" y="2420886"/>
          <a:ext cx="8496945" cy="3567332"/>
        </p:xfrm>
        <a:graphic>
          <a:graphicData uri="http://schemas.openxmlformats.org/drawingml/2006/table">
            <a:tbl>
              <a:tblPr firstRow="1" firstCol="1" bandRow="1"/>
              <a:tblGrid>
                <a:gridCol w="886963"/>
                <a:gridCol w="2205735"/>
                <a:gridCol w="1396576"/>
                <a:gridCol w="1397355"/>
                <a:gridCol w="1397355"/>
                <a:gridCol w="1212961"/>
              </a:tblGrid>
              <a:tr h="32750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Самооценка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Куратор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048" y="548680"/>
            <a:ext cx="390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Итог –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рейтинговая </a:t>
            </a:r>
            <a:r>
              <a:rPr lang="ru-RU" sz="2400" b="1" dirty="0">
                <a:solidFill>
                  <a:srgbClr val="C00000"/>
                </a:solidFill>
              </a:rPr>
              <a:t>таблица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14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C2C03F-A7A2-4B0B-9D44-3F9CAF93D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441" y="908720"/>
            <a:ext cx="6912768" cy="5184576"/>
          </a:xfrm>
          <a:prstGeom prst="rect">
            <a:avLst/>
          </a:prstGeom>
        </p:spPr>
      </p:pic>
      <p:sp>
        <p:nvSpPr>
          <p:cNvPr id="3" name="Заголовок 4">
            <a:extLst>
              <a:ext uri="{FF2B5EF4-FFF2-40B4-BE49-F238E27FC236}">
                <a16:creationId xmlns="" xmlns:a16="http://schemas.microsoft.com/office/drawing/2014/main" id="{86AD5663-3811-46CF-8790-89194B5B19E0}"/>
              </a:ext>
            </a:extLst>
          </p:cNvPr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xmlns="" val="250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acher\AppData\Local\Microsoft\Windows\Temporary Internet Files\Content.IE5\SEIABSR4\IMG_6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2" r="26187"/>
          <a:stretch/>
        </p:blipFill>
        <p:spPr bwMode="auto">
          <a:xfrm rot="5400000">
            <a:off x="874469" y="336067"/>
            <a:ext cx="2488546" cy="37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er\AppData\Local\Microsoft\Windows\Temporary Internet Files\Content.IE5\DG445W93\IMG_64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2" r="19412"/>
          <a:stretch/>
        </p:blipFill>
        <p:spPr bwMode="auto">
          <a:xfrm rot="5400000">
            <a:off x="5587788" y="3009834"/>
            <a:ext cx="2836913" cy="38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apf.mail.ru/cgi-bin/readmsg?id=16166573610436891625;0;7&amp;exif=1&amp;full=1&amp;x-email=velikoval%40mail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009"/>
          <a:stretch/>
        </p:blipFill>
        <p:spPr bwMode="auto">
          <a:xfrm>
            <a:off x="233490" y="3501008"/>
            <a:ext cx="4742844" cy="28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apf.mail.ru/cgi-bin/readmsg?id=16166573610436891625;0;5&amp;exif=1&amp;full=1&amp;x-email=velikoval%40mail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56" r="2611" b="26414"/>
          <a:stretch/>
        </p:blipFill>
        <p:spPr bwMode="auto">
          <a:xfrm>
            <a:off x="4211960" y="332656"/>
            <a:ext cx="4710994" cy="31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11F39384-DE71-4D59-A348-0E9E45E78D91}"/>
              </a:ext>
            </a:extLst>
          </p:cNvPr>
          <p:cNvSpPr txBox="1">
            <a:spLocks/>
          </p:cNvSpPr>
          <p:nvPr/>
        </p:nvSpPr>
        <p:spPr>
          <a:xfrm>
            <a:off x="454025" y="381000"/>
            <a:ext cx="8534400" cy="7588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C00000"/>
                </a:solidFill>
              </a:rPr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xmlns="" val="27603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AppData\Local\Microsoft\Windows\Temporary Internet Files\Content.IE5\2866KNTX\IMG_6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5115"/>
            <a:ext cx="4101920" cy="54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987425"/>
            <a:ext cx="4032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Вопросы для рефлексии:</a:t>
            </a:r>
            <a:endParaRPr lang="ru-RU" sz="1600" dirty="0"/>
          </a:p>
          <a:p>
            <a:pPr marL="266700" indent="-266700"/>
            <a:r>
              <a:rPr lang="ru-RU" sz="1600" dirty="0"/>
              <a:t>1. Помогло ли заполнение визитки понять суть проектной (исследовательской) деятельности?</a:t>
            </a:r>
          </a:p>
          <a:p>
            <a:pPr marL="266700" indent="-266700"/>
            <a:r>
              <a:rPr lang="ru-RU" sz="1600" dirty="0"/>
              <a:t>2. Удовлетворены ли вы результатами своей работы? В какой мере? (в ходе подготовки, во время участия в защите) </a:t>
            </a:r>
          </a:p>
          <a:p>
            <a:pPr marL="266700" indent="-266700"/>
            <a:r>
              <a:rPr lang="ru-RU" sz="1600" dirty="0"/>
              <a:t>3. Что дало сегодняшнее мероприятие в понимании смысла проектной деятельности? В оценке своей работы? (плюсы и минусы)</a:t>
            </a:r>
          </a:p>
          <a:p>
            <a:pPr marL="266700" indent="-266700"/>
            <a:r>
              <a:rPr lang="ru-RU" sz="1600" dirty="0"/>
              <a:t>4. Полезна ли была взаимооценка? </a:t>
            </a:r>
          </a:p>
          <a:p>
            <a:pPr marL="266700" indent="-266700"/>
            <a:r>
              <a:rPr lang="ru-RU" sz="1600" dirty="0"/>
              <a:t>5. Нужна ли предзащита? Увидели ли вы ее эффективность? В чем ее смысл?</a:t>
            </a:r>
          </a:p>
          <a:p>
            <a:pPr marL="266700" indent="-266700"/>
            <a:r>
              <a:rPr lang="ru-RU" sz="1600" dirty="0"/>
              <a:t>6. Нужна ли была такая форма работы? </a:t>
            </a:r>
          </a:p>
          <a:p>
            <a:pPr marL="266700" indent="-266700"/>
            <a:r>
              <a:rPr lang="ru-RU" sz="1600" dirty="0"/>
              <a:t>7. Нужно ли ее использовать в дальнейшем?</a:t>
            </a:r>
          </a:p>
        </p:txBody>
      </p:sp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11F39384-DE71-4D59-A348-0E9E45E78D91}"/>
              </a:ext>
            </a:extLst>
          </p:cNvPr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C00000"/>
                </a:solidFill>
              </a:rPr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xmlns="" val="1189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DB67B8-8E48-4B5B-ABB5-A961E6A27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345" y="1052736"/>
            <a:ext cx="3651870" cy="486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404703"/>
            <a:ext cx="354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Глазами педагогов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0470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Глазами выпускников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51520" y="1052736"/>
            <a:ext cx="4608512" cy="486916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Ответственность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Самостоятельность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Целеустремленность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Учиться на ошибках (боимся признавать, что ошибаться – это плохо, ошибки – это путь вперед,</a:t>
            </a:r>
          </a:p>
          <a:p>
            <a:pPr marL="182563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К</a:t>
            </a:r>
            <a:r>
              <a:rPr lang="ru-RU" sz="1600" dirty="0" smtClean="0">
                <a:solidFill>
                  <a:srgbClr val="002060"/>
                </a:solidFill>
              </a:rPr>
              <a:t>оммуникабельность  (век одиночек прошел),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Доброта (оставаться человеком)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7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Фиксируем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Планируем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189865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/>
              <a:t>опыт устоявшийся, достаточно успешный;</a:t>
            </a:r>
          </a:p>
          <a:p>
            <a:r>
              <a:rPr lang="ru-RU" sz="3100" dirty="0"/>
              <a:t>опыт можно воспроизвести;</a:t>
            </a:r>
          </a:p>
          <a:p>
            <a:r>
              <a:rPr lang="ru-RU" sz="3100" dirty="0" smtClean="0"/>
              <a:t>процесс </a:t>
            </a:r>
            <a:r>
              <a:rPr lang="ru-RU" sz="3100" dirty="0"/>
              <a:t>и результат </a:t>
            </a:r>
            <a:r>
              <a:rPr lang="ru-RU" sz="3100" dirty="0" smtClean="0"/>
              <a:t>интересен </a:t>
            </a:r>
            <a:r>
              <a:rPr lang="ru-RU" sz="3100" dirty="0"/>
              <a:t>ученикам и педагогам;</a:t>
            </a:r>
          </a:p>
          <a:p>
            <a:r>
              <a:rPr lang="ru-RU" sz="3100" dirty="0" smtClean="0"/>
              <a:t>остается </a:t>
            </a:r>
            <a:r>
              <a:rPr lang="ru-RU" sz="3100" dirty="0"/>
              <a:t>проблема «Что делать с полученными оценками?»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4058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развивать идею образовательных сессий (сквозная линия с 1 по 11 класс);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объединить все результаты образовательных сессий в общую систему;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осталось «за кадром»…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84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14400"/>
            <a:ext cx="2808312" cy="990600"/>
          </a:xfrm>
        </p:spPr>
        <p:txBody>
          <a:bodyPr/>
          <a:lstStyle/>
          <a:p>
            <a:r>
              <a:rPr lang="ru-RU" sz="3200" dirty="0"/>
              <a:t>Выпускник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03848" y="1268760"/>
            <a:ext cx="5638800" cy="5410200"/>
          </a:xfrm>
        </p:spPr>
        <p:txBody>
          <a:bodyPr>
            <a:normAutofit/>
          </a:bodyPr>
          <a:lstStyle/>
          <a:p>
            <a:r>
              <a:rPr lang="ru-RU" sz="2400" dirty="0"/>
              <a:t>Готов ли к разным системам оценки по отношению к себе? </a:t>
            </a:r>
          </a:p>
          <a:p>
            <a:r>
              <a:rPr lang="ru-RU" sz="2400" dirty="0"/>
              <a:t>Понимает ли, что любая оценка должна основываться на определенных критериях? </a:t>
            </a:r>
          </a:p>
          <a:p>
            <a:r>
              <a:rPr lang="ru-RU" sz="2400" dirty="0"/>
              <a:t>Умеет ли адекватно интерпретировать свои результаты по итогам оценивания в конкретной ситуации? </a:t>
            </a:r>
          </a:p>
          <a:p>
            <a:r>
              <a:rPr lang="ru-RU" sz="2400" dirty="0"/>
              <a:t>Ориентируется ли в разных подходах к оценке?</a:t>
            </a:r>
          </a:p>
        </p:txBody>
      </p:sp>
      <p:pic>
        <p:nvPicPr>
          <p:cNvPr id="2050" name="Picture 2" descr="D:\Мои документы\Фото\1 СЕНТЯБРЯ 2007\KQ0H0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00" y="2060848"/>
            <a:ext cx="23552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7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Наши контакты</a:t>
            </a:r>
            <a:endParaRPr lang="ru-RU" sz="18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03848" y="1124744"/>
            <a:ext cx="5472608" cy="19442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«Гимназия № 41», г. Новоуральск, Свердловская область</a:t>
            </a:r>
          </a:p>
          <a:p>
            <a:pPr marL="542925" indent="-542925"/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Юрьевна Великова, заместитель директора,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velikoval@mail.ru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indent="-542925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Владиславовна Куликова, методист,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KulikovaEV1966@yandex.ru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2" descr="D:\Мои документы\Фото\Гимназия 41_крыльцо_новое_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142" y="4077802"/>
            <a:ext cx="3562020" cy="22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2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Планируемые результаты в идеологии ФГОС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84338072"/>
              </p:ext>
            </p:extLst>
          </p:nvPr>
        </p:nvGraphicFramePr>
        <p:xfrm>
          <a:off x="168075" y="1844824"/>
          <a:ext cx="874897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49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Образовательные сессии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241637325"/>
              </p:ext>
            </p:extLst>
          </p:nvPr>
        </p:nvGraphicFramePr>
        <p:xfrm>
          <a:off x="395536" y="1556792"/>
          <a:ext cx="850423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9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«Образовательный дайвинг»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класс,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сентября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новыми условиями обучения, осознание ими целей среднего образования, выстраивание индивидуальной образовательной траектории, формирование новых классных коллективов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«Погружение в Предметность»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класс, середина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особенностями содержания и форм изучения отдельных предметов (дисциплин) на другом уровне; предзащита индивидуального проекта / исследовательской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«Сделай сам»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класс,</a:t>
                      </a:r>
                    </a:p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декабрь-январь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социальных и личностных компетенций в процессе подготовки и проведения занятий в рамках </a:t>
                      </a:r>
                      <a:r>
                        <a:rPr kumimoji="0"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общегимназического</a:t>
                      </a: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«День науки и искусства» по определенной теме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83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9AF40D-277A-4672-B9BC-6ADFFA0B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917" y="1522546"/>
            <a:ext cx="4040188" cy="732974"/>
          </a:xfrm>
        </p:spPr>
        <p:txBody>
          <a:bodyPr/>
          <a:lstStyle/>
          <a:p>
            <a:pPr algn="ctr"/>
            <a:r>
              <a:rPr lang="ru-RU" dirty="0"/>
              <a:t>Особенности образовательных сессий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622063-95F8-4773-87C7-CBF763F3031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Оценочные процедуры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E631127-D2DA-43B5-9FA0-B559C13EB3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041648" cy="4197977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носит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полидисциплинарный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различные форматы работы участников: индивидуальная и групповая работа, презентации промежуточных и итоговых результатов работы, стендовые доклады, дискуссии и т.п.;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оценочные процедуры для разных форматов работ, в разных оценочных шкалах; формируется общий рейтинг достижений;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рефлексия (в процессе, по итогам работы)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7B0350C6-8739-472B-A6C6-FCF65C7E2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008" y="2471382"/>
            <a:ext cx="4320480" cy="4269986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из форматов работы разработан самостоятельный инструмент оценки (оценочные листы, экспертные заключения и т.п.);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проведения, параметры и критерии оценки каждой формы работы сообщаются участникам заранее;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проводят от одного до трех экспертов одновременно;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включает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самооценку;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оценка разных групп результатов: метапредметных и предметных 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-рейтинговая система), личностных (оценочное суждение)</a:t>
            </a:r>
          </a:p>
          <a:p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E7D33823-6784-4225-972F-4D2FCBD7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Образовательные сессии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439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969600"/>
              </p:ext>
            </p:extLst>
          </p:nvPr>
        </p:nvGraphicFramePr>
        <p:xfrm>
          <a:off x="323528" y="1484785"/>
          <a:ext cx="4104456" cy="4718253"/>
        </p:xfrm>
        <a:graphic>
          <a:graphicData uri="http://schemas.openxmlformats.org/drawingml/2006/table">
            <a:tbl>
              <a:tblPr firstRow="1" firstCol="1" bandRow="1"/>
              <a:tblGrid>
                <a:gridCol w="955226"/>
                <a:gridCol w="3120274"/>
                <a:gridCol w="28956"/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Целевая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на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работу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беседа «Мир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современных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группы (3 списка)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Интерактивная беседа «Моя будущая профессия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(в группах)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Мини-лекция «Навыки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века» - (15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на группы ( по 6-7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09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уроки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Деловая игра «Навыки 21 века (ментальная карта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)» по группам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 до окончания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ментальных карт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рекреации, голосование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(«вернисаж»)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Мини-лекция «Целеполагание» (технологии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SMART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ЦКР)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по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классам. Постановка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общеклассных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целей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10а, 10б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«Колесо баланса»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класс делится на 3 группы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в группах и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обсуждение показателей достижения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целей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технологии ЦКР)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- (10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5753899"/>
              </p:ext>
            </p:extLst>
          </p:nvPr>
        </p:nvGraphicFramePr>
        <p:xfrm>
          <a:off x="4788023" y="1484784"/>
          <a:ext cx="4104456" cy="4683878"/>
        </p:xfrm>
        <a:graphic>
          <a:graphicData uri="http://schemas.openxmlformats.org/drawingml/2006/table">
            <a:tbl>
              <a:tblPr firstRow="1" firstCol="1" bandRow="1"/>
              <a:tblGrid>
                <a:gridCol w="864097"/>
                <a:gridCol w="3214035"/>
                <a:gridCol w="26324"/>
              </a:tblGrid>
              <a:tr h="73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Интерактивная лекция «Социальные практики, профессиональные пробы»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на 6 групп (в зависимости от выбора)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6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 по группам. Составление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инфографики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(социальные практики),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лестница успеха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(профессиональные пробы)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выступления (2-3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Выступления по 3 направлениям по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«вертушке» 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заполнение рефлексивного листа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7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Деловая игра «Паспорт проекта»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размышления «На пути к будущему»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5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«Цитатника». Рефлексия по классам.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ефлексия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рекреации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98072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 день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7" y="97862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 день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2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919677-706A-472E-9F1D-519A6E484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146568"/>
            <a:ext cx="3323862" cy="24928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D00391-E231-43A5-911C-423A4E4E5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779600"/>
            <a:ext cx="3323862" cy="2492896"/>
          </a:xfrm>
          <a:prstGeom prst="rect">
            <a:avLst/>
          </a:prstGeom>
        </p:spPr>
      </p:pic>
      <p:pic>
        <p:nvPicPr>
          <p:cNvPr id="2052" name="Picture 4" descr="C:\Users\Teacher\AppData\Local\Microsoft\Windows\Temporary Internet Files\Content.IE5\Z2D4ME3C\IMG_64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033" r="999" b="4163"/>
          <a:stretch/>
        </p:blipFill>
        <p:spPr bwMode="auto">
          <a:xfrm>
            <a:off x="611560" y="1362847"/>
            <a:ext cx="3456384" cy="49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444A2E-DDDA-471B-A415-CD7BA6635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40856"/>
            <a:ext cx="3073189" cy="4097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C9ACF56-09F3-4B26-AFC8-A45FB7700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987425"/>
            <a:ext cx="2911301" cy="38817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D03A29E-0CB2-4309-B71F-5B12A2B2F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204" y="2528714"/>
            <a:ext cx="2857295" cy="380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863153E-D88D-4586-82FD-FB784D4B13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202" y="1289273"/>
            <a:ext cx="3003798" cy="40050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F3EBF9-7F93-4636-95DA-6FE2A526B4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53" y="227112"/>
            <a:ext cx="1412283" cy="18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8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645</TotalTime>
  <Words>2161</Words>
  <Application>Microsoft Office PowerPoint</Application>
  <PresentationFormat>Экран (4:3)</PresentationFormat>
  <Paragraphs>684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Официальная</vt:lpstr>
      <vt:lpstr>Документ</vt:lpstr>
      <vt:lpstr>Оценивание образовательных результатов старшеклассников при проведении образовательных сессий в МАОУ «Гимназия № 41»</vt:lpstr>
      <vt:lpstr>Оценка образовательных результатов – актуальная тема в образовании</vt:lpstr>
      <vt:lpstr>Выпускник</vt:lpstr>
      <vt:lpstr>Планируемые результаты в идеологии ФГОС </vt:lpstr>
      <vt:lpstr>Образовательные сессии</vt:lpstr>
      <vt:lpstr>Образовательные сессии</vt:lpstr>
      <vt:lpstr>«Образовательный дайвинг»</vt:lpstr>
      <vt:lpstr>«Образовательный дайвинг»</vt:lpstr>
      <vt:lpstr>«Образовательный дайвинг»</vt:lpstr>
      <vt:lpstr>«Образовательный дайвинг»</vt:lpstr>
      <vt:lpstr>«Образовательный дайвинг»</vt:lpstr>
      <vt:lpstr>«Образовательный дайвинг».  Оценивание</vt:lpstr>
      <vt:lpstr>«Погружение в Предметность»</vt:lpstr>
      <vt:lpstr>«Погружение в Предметность». Оценивание</vt:lpstr>
      <vt:lpstr>Особенности балльной оценки</vt:lpstr>
      <vt:lpstr>Предзащита индивидуальных проектов </vt:lpstr>
      <vt:lpstr>Предзащита индивидуальных проектов </vt:lpstr>
      <vt:lpstr>Предзащита индивидуальных проектов </vt:lpstr>
      <vt:lpstr> </vt:lpstr>
      <vt:lpstr>День Науки и Искусства</vt:lpstr>
      <vt:lpstr>«Сделай сам»</vt:lpstr>
      <vt:lpstr>Темы занятий в рамках  ДНиИ «Победа одна на всех!»</vt:lpstr>
      <vt:lpstr>«Сделай сам». Оценивание</vt:lpstr>
      <vt:lpstr>Слайд 24</vt:lpstr>
      <vt:lpstr>Слайд 25</vt:lpstr>
      <vt:lpstr>Слайд 26</vt:lpstr>
      <vt:lpstr>Слайд 27</vt:lpstr>
      <vt:lpstr>Слайд 28</vt:lpstr>
      <vt:lpstr>Что осталось «за кадром»…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Оценивание образовательных результатов старшеклассников при проведении образовательных сессий в МАОУ «Гимназия № 41»</dc:title>
  <dc:creator>Teacher</dc:creator>
  <cp:lastModifiedBy>Home</cp:lastModifiedBy>
  <cp:revision>51</cp:revision>
  <dcterms:created xsi:type="dcterms:W3CDTF">2021-03-18T10:06:48Z</dcterms:created>
  <dcterms:modified xsi:type="dcterms:W3CDTF">2022-06-14T10:36:45Z</dcterms:modified>
</cp:coreProperties>
</file>