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0" r:id="rId18"/>
    <p:sldId id="271" r:id="rId19"/>
    <p:sldId id="273" r:id="rId20"/>
    <p:sldId id="274" r:id="rId21"/>
    <p:sldId id="275" r:id="rId22"/>
    <p:sldId id="277" r:id="rId23"/>
    <p:sldId id="278" r:id="rId24"/>
    <p:sldId id="282" r:id="rId25"/>
    <p:sldId id="284" r:id="rId26"/>
    <p:sldId id="285" r:id="rId27"/>
    <p:sldId id="288" r:id="rId28"/>
    <p:sldId id="286" r:id="rId29"/>
    <p:sldId id="292" r:id="rId30"/>
    <p:sldId id="293" r:id="rId31"/>
    <p:sldId id="287" r:id="rId32"/>
    <p:sldId id="290" r:id="rId33"/>
    <p:sldId id="294" r:id="rId34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88019-052C-491E-B38F-DCA16766A323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67D4D-F9F3-4194-A890-0BE643DA9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668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D083B-6993-4267-B4C3-C4513AAAFC4A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20403-1F24-4A3C-82AD-7B9C51650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932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20403-1F24-4A3C-82AD-7B9C51650761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660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2BED0-CCB3-46A2-AE4E-97DE50B278A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ACED9-2292-4CC7-8C62-6403193C2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ege/videokonsultatsii-razrabotchikov-kim-yege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ge.edu.ru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ymnasium41.ru/gia/porjadok_gia-11_ot_07.11.2018_190-1512-1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itogovoe-sochinenie" TargetMode="External"/><Relationship Id="rId2" Type="http://schemas.openxmlformats.org/officeDocument/2006/relationships/hyperlink" Target="https://gymnasium41.uralschool.ru/?section_id=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e.edu.ru/" TargetMode="External"/><Relationship Id="rId2" Type="http://schemas.openxmlformats.org/officeDocument/2006/relationships/hyperlink" Target="http://www.minobraz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ge.midural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0305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218672"/>
            <a:ext cx="7772400" cy="1470025"/>
          </a:xfrm>
        </p:spPr>
        <p:txBody>
          <a:bodyPr/>
          <a:lstStyle/>
          <a:p>
            <a:pPr algn="r"/>
            <a:r>
              <a:rPr lang="ru-RU" b="1" dirty="0" smtClean="0"/>
              <a:t>Государственная итоговая аттестация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188640" y="332656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(20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1-2022 учебный год)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Сроки и продолжительность проведения ГИА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600" dirty="0"/>
              <a:t>Расписание и продолжительность проведения ЕГЭ и ГВЭ ежегодно определяются </a:t>
            </a:r>
            <a:r>
              <a:rPr lang="ru-RU" sz="3600" dirty="0" smtClean="0"/>
              <a:t>Министерством просвещения РФ</a:t>
            </a:r>
            <a:endParaRPr lang="ru-RU" sz="3600" dirty="0"/>
          </a:p>
          <a:p>
            <a:pPr lvl="0"/>
            <a:r>
              <a:rPr lang="ru-RU" sz="3600" dirty="0" smtClean="0"/>
              <a:t>Для </a:t>
            </a:r>
            <a:r>
              <a:rPr lang="ru-RU" sz="3600" dirty="0"/>
              <a:t>лиц, повторно допущенных в текущем году к сдаче экзаменов по соответствующим учебным предметам в случаях, предусмотренных настоящим Порядком, </a:t>
            </a:r>
            <a:r>
              <a:rPr lang="ru-RU" sz="3600" dirty="0" smtClean="0"/>
              <a:t>предусматриваются </a:t>
            </a:r>
            <a:r>
              <a:rPr lang="ru-RU" sz="3600" dirty="0"/>
              <a:t>дополнительные сроки проведения ГИА в формах, устанавливаемых настоящим Порядком (далее – дополнительные сроки</a:t>
            </a:r>
            <a:r>
              <a:rPr lang="ru-RU" sz="3600" dirty="0" smtClean="0"/>
              <a:t>)</a:t>
            </a:r>
            <a:endParaRPr lang="ru-RU" sz="36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Расписание ЕГЭ 2022 года – </a:t>
            </a:r>
            <a:r>
              <a:rPr lang="ru-RU" b="1" dirty="0" smtClean="0">
                <a:solidFill>
                  <a:srgbClr val="C00000"/>
                </a:solidFill>
              </a:rPr>
              <a:t>проект </a:t>
            </a:r>
            <a:r>
              <a:rPr lang="ru-RU" dirty="0" smtClean="0"/>
              <a:t>(основной период)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47213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5949280"/>
            <a:ext cx="5000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23528" y="1484784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27.05.2022 </a:t>
            </a:r>
            <a:r>
              <a:rPr lang="ru-RU" sz="2400" dirty="0"/>
              <a:t>— география, литература, химия;</a:t>
            </a:r>
          </a:p>
          <a:p>
            <a:r>
              <a:rPr lang="ru-RU" sz="2400" dirty="0"/>
              <a:t>30.05.2022 — русский язык</a:t>
            </a:r>
          </a:p>
          <a:p>
            <a:r>
              <a:rPr lang="ru-RU" sz="2400" dirty="0"/>
              <a:t>02.06.2022 — математика профильная</a:t>
            </a:r>
          </a:p>
          <a:p>
            <a:r>
              <a:rPr lang="ru-RU" sz="2400" dirty="0"/>
              <a:t>03.06.2022 — математика базовая</a:t>
            </a:r>
          </a:p>
          <a:p>
            <a:r>
              <a:rPr lang="ru-RU" sz="2400" dirty="0"/>
              <a:t>06.06.2022 — история, физика</a:t>
            </a:r>
          </a:p>
          <a:p>
            <a:r>
              <a:rPr lang="ru-RU" sz="2400" dirty="0"/>
              <a:t>09.06.2022 — обществознание</a:t>
            </a:r>
          </a:p>
          <a:p>
            <a:r>
              <a:rPr lang="ru-RU" sz="2400" dirty="0"/>
              <a:t>14.06.2022 — иностранные языки (без части «Говорение»), биология</a:t>
            </a:r>
          </a:p>
          <a:p>
            <a:r>
              <a:rPr lang="ru-RU" sz="2400" dirty="0"/>
              <a:t>16.06.2022 — иностранные языки (часть «Говорение»)</a:t>
            </a:r>
          </a:p>
          <a:p>
            <a:r>
              <a:rPr lang="ru-RU" sz="2400" dirty="0"/>
              <a:t>17.06.2022 — иностранные языки (часть «Говорение»)</a:t>
            </a:r>
          </a:p>
          <a:p>
            <a:r>
              <a:rPr lang="ru-RU" sz="2400" dirty="0"/>
              <a:t>20.06.2022 — информатика</a:t>
            </a:r>
          </a:p>
          <a:p>
            <a:r>
              <a:rPr lang="ru-RU" sz="2400" dirty="0"/>
              <a:t>21.06.2022 — информатика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6501" r="167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Проведение ГИА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КИМ для проведения ЕГЭ </a:t>
            </a:r>
            <a:r>
              <a:rPr lang="ru-RU" dirty="0" smtClean="0"/>
              <a:t>печатаются в аудиториях проведения ЕГЭ.</a:t>
            </a:r>
          </a:p>
          <a:p>
            <a:r>
              <a:rPr lang="ru-RU" dirty="0"/>
              <a:t>Экзамены проводятся в </a:t>
            </a:r>
            <a:r>
              <a:rPr lang="ru-RU" dirty="0" smtClean="0"/>
              <a:t>ППЭ.</a:t>
            </a:r>
          </a:p>
          <a:p>
            <a:r>
              <a:rPr lang="ru-RU" dirty="0"/>
              <a:t>Для каждого </a:t>
            </a:r>
            <a:r>
              <a:rPr lang="ru-RU" dirty="0" smtClean="0"/>
              <a:t>обучающегося выделяется </a:t>
            </a:r>
            <a:r>
              <a:rPr lang="ru-RU" dirty="0"/>
              <a:t>отдельное рабочее </a:t>
            </a:r>
            <a:r>
              <a:rPr lang="ru-RU" dirty="0" smtClean="0"/>
              <a:t>место.</a:t>
            </a:r>
          </a:p>
          <a:p>
            <a:r>
              <a:rPr lang="ru-RU" dirty="0"/>
              <a:t>ППЭ оборудуются стационарными или переносными </a:t>
            </a:r>
            <a:r>
              <a:rPr lang="ru-RU" b="1" dirty="0" smtClean="0"/>
              <a:t>металлоискателями</a:t>
            </a:r>
            <a:r>
              <a:rPr lang="ru-RU" dirty="0" smtClean="0"/>
              <a:t>, </a:t>
            </a:r>
            <a:r>
              <a:rPr lang="ru-RU" dirty="0"/>
              <a:t>средствами </a:t>
            </a:r>
            <a:r>
              <a:rPr lang="ru-RU" b="1" dirty="0"/>
              <a:t>видеонаблюдения</a:t>
            </a:r>
            <a:r>
              <a:rPr lang="ru-RU" dirty="0"/>
              <a:t> с соблюдением требований законодательства Российской Федерации к использованию указанных технических средств</a:t>
            </a:r>
            <a:r>
              <a:rPr lang="ru-RU" dirty="0" smtClean="0"/>
              <a:t>.</a:t>
            </a:r>
          </a:p>
          <a:p>
            <a:r>
              <a:rPr lang="ru-RU" dirty="0"/>
              <a:t>Аудитории оборудуются средствами видеонаблюдения с соблюдением требований законодательства Российской Федерации к использованию указанных технических </a:t>
            </a:r>
            <a:r>
              <a:rPr lang="ru-RU" dirty="0" smtClean="0"/>
              <a:t>средств.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При проведении ЕГЭ по иностранным языкам по желанию участника ЕГЭ в экзамен включается раздел “Говорение”, устные ответы на задания которого записываются на </a:t>
            </a:r>
            <a:r>
              <a:rPr lang="ru-RU" b="1" dirty="0" err="1" smtClean="0">
                <a:solidFill>
                  <a:srgbClr val="C00000"/>
                </a:solidFill>
              </a:rPr>
              <a:t>аудионосители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В день проведения экзамена в ППЭ присутствуют: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руководитель </a:t>
            </a:r>
            <a:r>
              <a:rPr lang="ru-RU" dirty="0"/>
              <a:t>и организаторы ППЭ;</a:t>
            </a:r>
          </a:p>
          <a:p>
            <a:r>
              <a:rPr lang="ru-RU" dirty="0" smtClean="0"/>
              <a:t>члены </a:t>
            </a:r>
            <a:r>
              <a:rPr lang="ru-RU" dirty="0"/>
              <a:t>ГЭК;</a:t>
            </a:r>
          </a:p>
          <a:p>
            <a:r>
              <a:rPr lang="ru-RU" dirty="0" smtClean="0"/>
              <a:t>технический </a:t>
            </a:r>
            <a:r>
              <a:rPr lang="ru-RU" dirty="0"/>
              <a:t>специалист по работе с программным обеспечением, оказывающий информационно-техническую помощь руководителю и организаторам ППЭ;</a:t>
            </a:r>
          </a:p>
          <a:p>
            <a:r>
              <a:rPr lang="ru-RU" dirty="0" smtClean="0"/>
              <a:t>руководитель </a:t>
            </a:r>
            <a:r>
              <a:rPr lang="ru-RU" dirty="0"/>
              <a:t>организации, в помещениях которой организован ППЭ, или уполномоченное им лицо;</a:t>
            </a:r>
          </a:p>
          <a:p>
            <a:r>
              <a:rPr lang="ru-RU" dirty="0" smtClean="0"/>
              <a:t>сотрудники</a:t>
            </a:r>
            <a:r>
              <a:rPr lang="ru-RU" dirty="0"/>
              <a:t>, осуществляющие охрану правопорядка, и (или) сотрудники органов внутренних дел (полиции);</a:t>
            </a:r>
          </a:p>
          <a:p>
            <a:r>
              <a:rPr lang="ru-RU" dirty="0" smtClean="0"/>
              <a:t>медицинские работники;</a:t>
            </a:r>
            <a:endParaRPr lang="ru-RU" dirty="0"/>
          </a:p>
          <a:p>
            <a:r>
              <a:rPr lang="ru-RU" dirty="0" smtClean="0"/>
              <a:t>сопровождающие; </a:t>
            </a:r>
          </a:p>
          <a:p>
            <a:r>
              <a:rPr lang="ru-RU" dirty="0" smtClean="0"/>
              <a:t>общественные наблюдатели.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/>
              <a:t>входе в ППЭ сотрудники, осуществляющие охрану правопорядка, и (или) сотрудники органов внутренних дел (полиции) совместно с организаторами проверяют </a:t>
            </a:r>
            <a:r>
              <a:rPr lang="ru-RU" i="1" u="sng" dirty="0"/>
              <a:t>наличие </a:t>
            </a:r>
            <a:r>
              <a:rPr lang="ru-RU" i="1" u="sng" dirty="0" smtClean="0"/>
              <a:t>паспорта </a:t>
            </a:r>
            <a:r>
              <a:rPr lang="ru-RU" dirty="0" smtClean="0"/>
              <a:t>у обучающихся, устанавливают </a:t>
            </a:r>
            <a:r>
              <a:rPr lang="ru-RU" dirty="0"/>
              <a:t>соответствие их личности представленным документам, проверяют наличие указанных лиц в списках распределения в данный ППЭ. </a:t>
            </a:r>
            <a:endParaRPr lang="ru-RU" dirty="0" smtClean="0"/>
          </a:p>
          <a:p>
            <a:r>
              <a:rPr lang="ru-RU" dirty="0"/>
              <a:t>До начала экзамена в форме ЕГЭ руководитель ППЭ организует </a:t>
            </a:r>
            <a:r>
              <a:rPr lang="ru-RU" i="1" u="sng" dirty="0"/>
              <a:t>автоматизированное распределение </a:t>
            </a:r>
            <a:r>
              <a:rPr lang="ru-RU" i="1" u="sng" dirty="0" smtClean="0"/>
              <a:t>обучающихся</a:t>
            </a:r>
            <a:r>
              <a:rPr lang="ru-RU" dirty="0" smtClean="0"/>
              <a:t>  и </a:t>
            </a:r>
            <a:r>
              <a:rPr lang="ru-RU" dirty="0"/>
              <a:t>организаторов по </a:t>
            </a:r>
            <a:r>
              <a:rPr lang="ru-RU" dirty="0" smtClean="0"/>
              <a:t>аудиториям</a:t>
            </a:r>
          </a:p>
          <a:p>
            <a:r>
              <a:rPr lang="ru-RU" dirty="0" smtClean="0"/>
              <a:t>Обучающиеся  рассаживаются </a:t>
            </a:r>
            <a:r>
              <a:rPr lang="ru-RU" dirty="0"/>
              <a:t>за рабочие столы в соответствии с проведенным распределением. Изменение рабочего места не </a:t>
            </a:r>
            <a:r>
              <a:rPr lang="ru-RU" dirty="0" smtClean="0"/>
              <a:t>допускается.</a:t>
            </a:r>
          </a:p>
          <a:p>
            <a:r>
              <a:rPr lang="ru-RU" dirty="0"/>
              <a:t>До начала экзамена организаторы проводят инструктаж </a:t>
            </a:r>
            <a:r>
              <a:rPr lang="ru-RU" dirty="0" smtClean="0"/>
              <a:t>обучающихся. </a:t>
            </a:r>
          </a:p>
          <a:p>
            <a:r>
              <a:rPr lang="ru-RU" dirty="0"/>
              <a:t>Экзаменационная работа выполняется </a:t>
            </a:r>
            <a:r>
              <a:rPr lang="ru-RU" i="1" u="sng" dirty="0" err="1" smtClean="0"/>
              <a:t>гелевой</a:t>
            </a:r>
            <a:r>
              <a:rPr lang="ru-RU" i="1" u="sng" dirty="0"/>
              <a:t> </a:t>
            </a:r>
            <a:r>
              <a:rPr lang="ru-RU" i="1" u="sng" dirty="0" smtClean="0"/>
              <a:t>или </a:t>
            </a:r>
            <a:r>
              <a:rPr lang="ru-RU" i="1" u="sng" dirty="0"/>
              <a:t>капиллярной </a:t>
            </a:r>
            <a:r>
              <a:rPr lang="ru-RU" i="1" u="sng" dirty="0" smtClean="0"/>
              <a:t>ручками </a:t>
            </a:r>
            <a:r>
              <a:rPr lang="ru-RU" i="1" u="sng" dirty="0"/>
              <a:t>с чернилами черного ц</a:t>
            </a:r>
            <a:r>
              <a:rPr lang="ru-RU" dirty="0"/>
              <a:t>вета</a:t>
            </a:r>
            <a:r>
              <a:rPr lang="ru-RU" dirty="0" smtClean="0"/>
              <a:t>.</a:t>
            </a:r>
          </a:p>
          <a:p>
            <a:r>
              <a:rPr lang="ru-RU" dirty="0"/>
              <a:t>Каждому </a:t>
            </a:r>
            <a:r>
              <a:rPr lang="ru-RU" dirty="0" smtClean="0"/>
              <a:t>обучающемуся  по запросу </a:t>
            </a:r>
            <a:r>
              <a:rPr lang="ru-RU" dirty="0"/>
              <a:t>выдается форма для направления в ГЭК замечаний о нарушениях процедуры проведения ГИА. После проведения экзамена все формы (и заполненные, и незаполненные) собираются и направляются в ГЭК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6437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Экзамен </a:t>
            </a:r>
            <a:r>
              <a:rPr lang="ru-RU" dirty="0"/>
              <a:t>сдается </a:t>
            </a:r>
            <a:r>
              <a:rPr lang="ru-RU" dirty="0" smtClean="0"/>
              <a:t>обучающимися самостоятельно </a:t>
            </a:r>
            <a:r>
              <a:rPr lang="ru-RU" dirty="0"/>
              <a:t>без помощи посторонних лиц. Во время экзамена на рабочем столе </a:t>
            </a:r>
            <a:r>
              <a:rPr lang="ru-RU" dirty="0" smtClean="0"/>
              <a:t>обучающегося </a:t>
            </a:r>
            <a:r>
              <a:rPr lang="ru-RU" dirty="0"/>
              <a:t>помимо экзаменационных материалов, находятся:</a:t>
            </a:r>
          </a:p>
          <a:p>
            <a:r>
              <a:rPr lang="ru-RU" dirty="0" smtClean="0"/>
              <a:t>ручка</a:t>
            </a:r>
            <a:r>
              <a:rPr lang="ru-RU" dirty="0"/>
              <a:t>;</a:t>
            </a:r>
          </a:p>
          <a:p>
            <a:r>
              <a:rPr lang="ru-RU" dirty="0" smtClean="0"/>
              <a:t>документ</a:t>
            </a:r>
            <a:r>
              <a:rPr lang="ru-RU" dirty="0"/>
              <a:t>, удостоверяющий личность;</a:t>
            </a:r>
          </a:p>
          <a:p>
            <a:r>
              <a:rPr lang="ru-RU" dirty="0" smtClean="0"/>
              <a:t>средства</a:t>
            </a:r>
            <a:r>
              <a:rPr lang="ru-RU" dirty="0"/>
              <a:t>, перечень которых определяется </a:t>
            </a:r>
            <a:r>
              <a:rPr lang="ru-RU" dirty="0" smtClean="0"/>
              <a:t>Министерством просвещения, по </a:t>
            </a:r>
            <a:r>
              <a:rPr lang="ru-RU" dirty="0"/>
              <a:t>учебным предметам;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Иные </a:t>
            </a:r>
            <a:r>
              <a:rPr lang="ru-RU" dirty="0"/>
              <a:t>вещи </a:t>
            </a:r>
            <a:r>
              <a:rPr lang="ru-RU" dirty="0" smtClean="0"/>
              <a:t>обучающиеся оставляют </a:t>
            </a:r>
            <a:r>
              <a:rPr lang="ru-RU" dirty="0"/>
              <a:t>в специально выделенном в </a:t>
            </a:r>
            <a:r>
              <a:rPr lang="ru-RU" dirty="0" smtClean="0"/>
              <a:t>ППЭ месте </a:t>
            </a:r>
            <a:r>
              <a:rPr lang="ru-RU" dirty="0"/>
              <a:t>для личных </a:t>
            </a:r>
            <a:r>
              <a:rPr lang="ru-RU" dirty="0" smtClean="0"/>
              <a:t>вещей.  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день проведения экзамена в ППЭ обучающимся </a:t>
            </a:r>
            <a:r>
              <a:rPr lang="ru-RU" b="1" dirty="0" smtClean="0"/>
              <a:t>запрещается: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иметь</a:t>
            </a:r>
            <a:r>
              <a:rPr lang="ru-RU" dirty="0" smtClean="0"/>
              <a:t> при себе средства связи, электронно-вычислительную технику, фото, аудио и видеоаппаратуру, справочные материалы, письменные заметки и иные средства хранения и передачи информации;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выносить </a:t>
            </a:r>
            <a:r>
              <a:rPr lang="ru-RU" b="1" dirty="0"/>
              <a:t>из аудиторий и ППЭ </a:t>
            </a:r>
            <a:r>
              <a:rPr lang="ru-RU" dirty="0"/>
              <a:t>экзаменационные материалы на бумажном или электронном носителях, </a:t>
            </a:r>
            <a:r>
              <a:rPr lang="ru-RU" b="1" dirty="0"/>
              <a:t>фотографировать</a:t>
            </a:r>
            <a:r>
              <a:rPr lang="ru-RU" dirty="0"/>
              <a:t> экзаменационные материалы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	Лица, допустившие нарушение указанных требований или иное нарушение установленного порядка проведения ГИА, </a:t>
            </a:r>
            <a:r>
              <a:rPr lang="ru-RU" b="1" dirty="0" smtClean="0"/>
              <a:t>удаляются с экзамена</a:t>
            </a:r>
            <a:r>
              <a:rPr lang="ru-RU" dirty="0" smtClean="0"/>
              <a:t>. Для этого организаторы, руководитель ППЭ или общественные наблюдатели приглашают членов ГЭК, которые составляют </a:t>
            </a:r>
            <a:r>
              <a:rPr lang="ru-RU" b="1" dirty="0" smtClean="0"/>
              <a:t>акт об удалении с экзамена </a:t>
            </a:r>
            <a:r>
              <a:rPr lang="ru-RU" dirty="0" smtClean="0"/>
              <a:t>и удаляют лиц, нарушивших установленный порядок проведения ГИА, из ППЭ.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Проверка экзаменационных работ и их оценивание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300" dirty="0"/>
              <a:t>При проведении ГИА в форме ЕГЭ </a:t>
            </a:r>
            <a:r>
              <a:rPr lang="ru-RU" sz="3300" b="1" dirty="0" smtClean="0">
                <a:solidFill>
                  <a:srgbClr val="C00000"/>
                </a:solidFill>
              </a:rPr>
              <a:t>(за исключением математики базового уровня)  используется </a:t>
            </a:r>
            <a:r>
              <a:rPr lang="ru-RU" sz="3300" b="1" dirty="0" err="1" smtClean="0">
                <a:solidFill>
                  <a:srgbClr val="C00000"/>
                </a:solidFill>
              </a:rPr>
              <a:t>стобалльная</a:t>
            </a:r>
            <a:r>
              <a:rPr lang="ru-RU" sz="3300" b="1" dirty="0" smtClean="0">
                <a:solidFill>
                  <a:srgbClr val="C00000"/>
                </a:solidFill>
              </a:rPr>
              <a:t> система оценки; в форме ГВЭ, а также ЕГЭ по математике базового уровня - пятибалльная система оценки.</a:t>
            </a:r>
            <a:endParaRPr lang="ru-RU" sz="3300" b="1" dirty="0">
              <a:solidFill>
                <a:srgbClr val="C00000"/>
              </a:solidFill>
            </a:endParaRPr>
          </a:p>
          <a:p>
            <a:pPr lvl="0"/>
            <a:r>
              <a:rPr lang="ru-RU" sz="3300" dirty="0"/>
              <a:t>Проверка экзаменационных работ ЕГЭ </a:t>
            </a:r>
            <a:r>
              <a:rPr lang="ru-RU" sz="3300" dirty="0" smtClean="0"/>
              <a:t>обучающихся включает </a:t>
            </a:r>
            <a:r>
              <a:rPr lang="ru-RU" sz="3300" dirty="0"/>
              <a:t>в себя:</a:t>
            </a:r>
          </a:p>
          <a:p>
            <a:pPr lvl="1"/>
            <a:r>
              <a:rPr lang="ru-RU" sz="3300" dirty="0"/>
              <a:t>обработку бланков ЕГЭ;</a:t>
            </a:r>
          </a:p>
          <a:p>
            <a:pPr lvl="1"/>
            <a:r>
              <a:rPr lang="ru-RU" sz="3300" dirty="0"/>
              <a:t>проверку ответов </a:t>
            </a:r>
            <a:r>
              <a:rPr lang="ru-RU" sz="3300" dirty="0" smtClean="0"/>
              <a:t>обучающихся на </a:t>
            </a:r>
            <a:r>
              <a:rPr lang="ru-RU" sz="3300" dirty="0"/>
              <a:t>задания экзаменационной работы с развернутым ответом;</a:t>
            </a:r>
          </a:p>
          <a:p>
            <a:pPr lvl="1"/>
            <a:r>
              <a:rPr lang="ru-RU" sz="3300" dirty="0"/>
              <a:t>централизованную проверку экзаменационных работ.</a:t>
            </a:r>
          </a:p>
          <a:p>
            <a:r>
              <a:rPr lang="ru-RU" sz="3300" dirty="0"/>
              <a:t>Экзаменационные работы ЕГЭ </a:t>
            </a:r>
            <a:r>
              <a:rPr lang="ru-RU" sz="3300" dirty="0" smtClean="0"/>
              <a:t>обучающихся, удаленных </a:t>
            </a:r>
            <a:r>
              <a:rPr lang="ru-RU" sz="3300" dirty="0"/>
              <a:t>с экзамена или не завершивших выполнение экзаменационной работы по объективным </a:t>
            </a:r>
            <a:r>
              <a:rPr lang="ru-RU" sz="3300" dirty="0" smtClean="0"/>
              <a:t>причинам проходят </a:t>
            </a:r>
            <a:r>
              <a:rPr lang="ru-RU" sz="3300" dirty="0"/>
              <a:t>обработку, но не проверяются.</a:t>
            </a:r>
          </a:p>
          <a:p>
            <a:r>
              <a:rPr lang="ru-RU" sz="3300" dirty="0"/>
              <a:t>Записи на черновиках и КИМ не обрабатываются и не проверяются.</a:t>
            </a:r>
          </a:p>
          <a:p>
            <a:r>
              <a:rPr lang="ru-RU" sz="3300" dirty="0"/>
              <a:t>Обработка бланков ЕГЭ осуществляется РЦОИ с использованием специальных аппаратно-программных средств</a:t>
            </a:r>
            <a:r>
              <a:rPr lang="ru-RU" sz="3300" dirty="0" smtClean="0"/>
              <a:t>.</a:t>
            </a:r>
          </a:p>
          <a:p>
            <a:pPr lvl="0"/>
            <a:r>
              <a:rPr lang="ru-RU" sz="3300" dirty="0"/>
              <a:t>Экзаменационные работы проходят следующие виды проверок:</a:t>
            </a:r>
          </a:p>
          <a:p>
            <a:pPr lvl="1"/>
            <a:r>
              <a:rPr lang="ru-RU" sz="3300" dirty="0" smtClean="0"/>
              <a:t>проверку </a:t>
            </a:r>
            <a:r>
              <a:rPr lang="ru-RU" sz="3300" dirty="0"/>
              <a:t>двумя экспертами (далее – первая и вторая проверка);</a:t>
            </a:r>
          </a:p>
          <a:p>
            <a:pPr lvl="1"/>
            <a:r>
              <a:rPr lang="ru-RU" sz="3300" dirty="0" smtClean="0"/>
              <a:t>в </a:t>
            </a:r>
            <a:r>
              <a:rPr lang="ru-RU" sz="3300" dirty="0"/>
              <a:t>случаях, установленных настоящим Порядком, межрегиональную перекрестную проверку, проверку третьим экспертом (далее – третья проверка), перепроверку, а также проверку в рамках рассмотрения апелляции о несогласии с выставленными баллами.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Утверждение, изменение и (или) аннулирование результатов ГИА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Утверждение результатов ГИА осуществляется в течение одного рабочего дня с момента получения результатов централизованной проверки экзаменационных работ </a:t>
            </a:r>
            <a:r>
              <a:rPr lang="ru-RU" dirty="0" smtClean="0"/>
              <a:t>ЕГЭ</a:t>
            </a:r>
          </a:p>
          <a:p>
            <a:pPr lvl="0"/>
            <a:r>
              <a:rPr lang="ru-RU" dirty="0"/>
              <a:t>По итогам перепроверки экзаменационных работ </a:t>
            </a:r>
            <a:r>
              <a:rPr lang="ru-RU" dirty="0" smtClean="0"/>
              <a:t>обучающихся председатель </a:t>
            </a:r>
            <a:r>
              <a:rPr lang="ru-RU" dirty="0"/>
              <a:t>ГЭК принимает решение о сохранении результатов ГИА или об изменении результатов ГИА </a:t>
            </a:r>
            <a:endParaRPr lang="ru-RU" dirty="0" smtClean="0"/>
          </a:p>
          <a:p>
            <a:pPr lvl="0"/>
            <a:r>
              <a:rPr lang="ru-RU" dirty="0" smtClean="0"/>
              <a:t>Обучающимся выдаются </a:t>
            </a:r>
            <a:r>
              <a:rPr lang="ru-RU" dirty="0"/>
              <a:t>результаты только после </a:t>
            </a:r>
            <a:r>
              <a:rPr lang="ru-RU" dirty="0" smtClean="0"/>
              <a:t>перепроверки</a:t>
            </a:r>
          </a:p>
          <a:p>
            <a:pPr lvl="0"/>
            <a:r>
              <a:rPr lang="ru-RU" dirty="0"/>
              <a:t>В случае если конфликтной комиссией была удовлетворена апелляция </a:t>
            </a:r>
            <a:r>
              <a:rPr lang="ru-RU" dirty="0" smtClean="0"/>
              <a:t>обучающегося о </a:t>
            </a:r>
            <a:r>
              <a:rPr lang="ru-RU" dirty="0"/>
              <a:t>несогласии с выставленными баллами, председатель ГЭК принимает решение об изменении результата ГИА согласно протоколам конфликтной </a:t>
            </a:r>
            <a:r>
              <a:rPr lang="ru-RU" dirty="0" smtClean="0"/>
              <a:t>комиссии</a:t>
            </a:r>
          </a:p>
          <a:p>
            <a:pPr lvl="0"/>
            <a:r>
              <a:rPr lang="ru-RU" dirty="0"/>
              <a:t>При установлении фактов нарушения установленного порядка проведения ГИА, в том числе выявления признаков и обстоятельств, указывающих на наличие недобросовестных действий со стороны обучающихся, </a:t>
            </a:r>
            <a:r>
              <a:rPr lang="ru-RU" dirty="0" smtClean="0"/>
              <a:t>в </a:t>
            </a:r>
            <a:r>
              <a:rPr lang="ru-RU" dirty="0"/>
              <a:t>том числе отсутствия (неисправного состояния) средств видеонаблюдения, председатель ГЭК принимает решение об аннулировании результатов ГИА по соответствующему учебному </a:t>
            </a:r>
            <a:r>
              <a:rPr lang="ru-RU" dirty="0" smtClean="0"/>
              <a:t>предмету.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ЕГЭ 2022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342562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prstClr val="black"/>
                </a:solidFill>
                <a:hlinkClick r:id="rId2"/>
              </a:rPr>
              <a:t>https://fipi.ru/ege/videokonsultatsii-razrabotchikov-kim-yege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819342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Futura"/>
              </a:rPr>
              <a:t>Видеоконсультации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000000"/>
                </a:solidFill>
                <a:latin typeface="Futura"/>
              </a:rPr>
              <a:t>разработчиков КИМ </a:t>
            </a:r>
            <a:r>
              <a:rPr lang="ru-RU" sz="2800" dirty="0" smtClean="0">
                <a:solidFill>
                  <a:srgbClr val="000000"/>
                </a:solidFill>
                <a:latin typeface="Futura"/>
              </a:rPr>
              <a:t>ЕГЭ: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78" y="3967609"/>
            <a:ext cx="92890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Futura"/>
              </a:rPr>
              <a:t>       </a:t>
            </a:r>
            <a:r>
              <a:rPr lang="ru-RU" sz="2800" dirty="0" err="1" smtClean="0">
                <a:solidFill>
                  <a:srgbClr val="000000"/>
                </a:solidFill>
                <a:latin typeface="Futura"/>
              </a:rPr>
              <a:t>СтатГрад</a:t>
            </a:r>
            <a:endParaRPr lang="ru-RU" sz="2800" dirty="0" smtClean="0">
              <a:solidFill>
                <a:srgbClr val="000000"/>
              </a:solidFill>
              <a:latin typeface="Futura"/>
            </a:endParaRPr>
          </a:p>
          <a:p>
            <a:endParaRPr lang="ru-RU" sz="2800" dirty="0" smtClean="0">
              <a:solidFill>
                <a:srgbClr val="000000"/>
              </a:solidFill>
              <a:latin typeface="Futura"/>
            </a:endParaRPr>
          </a:p>
          <a:p>
            <a:pPr indent="714375"/>
            <a:r>
              <a:rPr lang="ru-RU" sz="2800" dirty="0" smtClean="0">
                <a:solidFill>
                  <a:srgbClr val="000000"/>
                </a:solidFill>
                <a:latin typeface="Futura"/>
              </a:rPr>
              <a:t>Тренировочные ЕГЭ:</a:t>
            </a:r>
          </a:p>
          <a:p>
            <a:pPr indent="714375"/>
            <a:r>
              <a:rPr lang="ru-RU" sz="2800" dirty="0" smtClean="0">
                <a:solidFill>
                  <a:srgbClr val="000000"/>
                </a:solidFill>
                <a:latin typeface="Futura"/>
              </a:rPr>
              <a:t>федеральные и региональные работы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585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Оценка результатов ГИА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78647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Результаты ГИА признаются удовлетворительными в случае, если обучающийся по обязательным учебным предметам при сдаче ЕГЭ (за исключением математики базового уровня)  набрал количество баллов не ниже минимального, определяемого </a:t>
            </a:r>
            <a:r>
              <a:rPr lang="ru-RU" dirty="0" err="1" smtClean="0"/>
              <a:t>Рособрнадзором</a:t>
            </a:r>
            <a:r>
              <a:rPr lang="ru-RU" dirty="0" smtClean="0"/>
              <a:t>, а при сдаче ГВЭ и ЕГЭ по математике базового уровня получил отметки не ниже удовлетворительной (три балла).</a:t>
            </a:r>
          </a:p>
          <a:p>
            <a:r>
              <a:rPr lang="ru-RU" dirty="0" smtClean="0"/>
              <a:t>В случае если участник ГИА получил неудовлетворительные результаты </a:t>
            </a:r>
            <a:r>
              <a:rPr lang="ru-RU" u="sng" dirty="0" smtClean="0"/>
              <a:t>по одному из обязательных учебных предметов</a:t>
            </a:r>
            <a:r>
              <a:rPr lang="ru-RU" dirty="0" smtClean="0"/>
              <a:t>, он имеет право пересдать данный предмет в текущем году не более одного раза</a:t>
            </a:r>
          </a:p>
          <a:p>
            <a:pPr lvl="0"/>
            <a:r>
              <a:rPr lang="ru-RU" dirty="0" smtClean="0"/>
              <a:t>Обучающимся, не прошедшим ГИА или получившим на ГИА неудовлетворительные результаты более чем по одному обязательному учебному предмету, либо получившим повторно неудовлетворительный результат по одному из этих предметов на ГИА в дополнительные сроки, а также </a:t>
            </a:r>
            <a:r>
              <a:rPr lang="ru-RU" i="1" u="sng" dirty="0" smtClean="0"/>
              <a:t>получившим неудовлетворительный результат по предметам по выбор</a:t>
            </a:r>
            <a:r>
              <a:rPr lang="ru-RU" i="1" dirty="0" smtClean="0"/>
              <a:t>у</a:t>
            </a:r>
            <a:r>
              <a:rPr lang="ru-RU" dirty="0" smtClean="0"/>
              <a:t>, предоставляется право пройти ГИА по соответствующим учебным предметам </a:t>
            </a:r>
            <a:r>
              <a:rPr lang="ru-RU" u="sng" dirty="0" smtClean="0"/>
              <a:t>не ранее 1 сентября текущего года в специализированных центрах</a:t>
            </a:r>
            <a:r>
              <a:rPr lang="ru-RU" dirty="0" smtClean="0"/>
              <a:t>, порядок деятельности которых определяет </a:t>
            </a:r>
            <a:r>
              <a:rPr lang="ru-RU" dirty="0" err="1" smtClean="0"/>
              <a:t>Рособрнадзор</a:t>
            </a:r>
            <a:r>
              <a:rPr lang="ru-RU" dirty="0" smtClean="0"/>
              <a:t>, в сроки и в формах, устанавливаемых настоящим Порядком. Для прохождения повторной ГИА указанные лица </a:t>
            </a:r>
            <a:r>
              <a:rPr lang="ru-RU" u="sng" dirty="0" smtClean="0"/>
              <a:t>восстанавливаются в организации</a:t>
            </a:r>
            <a:r>
              <a:rPr lang="ru-RU" dirty="0" smtClean="0"/>
              <a:t>, </a:t>
            </a:r>
            <a:r>
              <a:rPr lang="ru-RU" u="sng" dirty="0" smtClean="0"/>
              <a:t>осуществляющей образовательную деятельность, на срок, необходимый для прохождения ГИА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Прием и рассмотрение апелляций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400" dirty="0" smtClean="0"/>
              <a:t>В </a:t>
            </a:r>
            <a:r>
              <a:rPr lang="ru-RU" sz="3400" dirty="0"/>
              <a:t>целях обеспечения права на объективное оценивание экзаменационных работ </a:t>
            </a:r>
            <a:r>
              <a:rPr lang="ru-RU" sz="3400" dirty="0" smtClean="0"/>
              <a:t>обучающимся предоставляется </a:t>
            </a:r>
            <a:r>
              <a:rPr lang="ru-RU" sz="3400" dirty="0"/>
              <a:t>право подать в письменной форме апелляцию о нарушении установленного порядка проведения ГИА по учебному предмету и (или) о несогласии с выставленными баллами в конфликтную комиссию</a:t>
            </a:r>
            <a:r>
              <a:rPr lang="ru-RU" sz="3400" dirty="0" smtClean="0"/>
              <a:t>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Обучающиеся подают апелляцию о несогласии с выставленными баллами в организацию, осуществляющую образовательную деятельность, которой они были допущены в установленном порядке к ГИА</a:t>
            </a:r>
          </a:p>
          <a:p>
            <a:r>
              <a:rPr lang="ru-RU" sz="3400" dirty="0" smtClean="0"/>
              <a:t>Обучающийся и </a:t>
            </a:r>
            <a:r>
              <a:rPr lang="ru-RU" sz="3400" dirty="0"/>
              <a:t>(или) его родители (законные представители) </a:t>
            </a:r>
            <a:r>
              <a:rPr lang="ru-RU" sz="3400" i="1" u="sng" dirty="0"/>
              <a:t>при желании присутствуют </a:t>
            </a:r>
            <a:r>
              <a:rPr lang="ru-RU" sz="3400" dirty="0"/>
              <a:t>при рассмотрении апелляции.</a:t>
            </a:r>
          </a:p>
          <a:p>
            <a:pPr lvl="0"/>
            <a:r>
              <a:rPr lang="ru-RU" sz="3400" dirty="0" smtClean="0"/>
              <a:t>Конфликтная </a:t>
            </a:r>
            <a:r>
              <a:rPr lang="ru-RU" sz="3400" dirty="0"/>
              <a:t>комиссия </a:t>
            </a:r>
            <a:r>
              <a:rPr lang="ru-RU" sz="3400" b="1" dirty="0"/>
              <a:t>не рассматривает </a:t>
            </a:r>
            <a:r>
              <a:rPr lang="ru-RU" sz="3400" dirty="0"/>
              <a:t>апелляции по вопросам содержания и структуры заданий по учебным предметам, а также по вопросам, связанным с нарушением </a:t>
            </a:r>
            <a:r>
              <a:rPr lang="ru-RU" sz="3400" dirty="0" smtClean="0"/>
              <a:t>обучающимся требований </a:t>
            </a:r>
            <a:r>
              <a:rPr lang="ru-RU" sz="3400" dirty="0"/>
              <a:t>настоящего Порядка и неправильным оформлением экзаменационной работы.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/>
              <a:t>Порядок регистрации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на участие в едином государственном экзамене на территории Свердловской области в основной период (май-июнь) </a:t>
            </a:r>
            <a:r>
              <a:rPr lang="ru-RU" sz="2200" b="1" dirty="0" smtClean="0"/>
              <a:t>20</a:t>
            </a:r>
            <a:r>
              <a:rPr lang="en-US" sz="2200" b="1" dirty="0" smtClean="0"/>
              <a:t>2</a:t>
            </a:r>
            <a:r>
              <a:rPr lang="ru-RU" sz="2200" b="1" dirty="0" smtClean="0"/>
              <a:t>1 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Выпускники </a:t>
            </a:r>
            <a:r>
              <a:rPr lang="ru-RU" dirty="0"/>
              <a:t>текущего календарного года 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 smtClean="0"/>
              <a:t>регистрируются </a:t>
            </a:r>
            <a:r>
              <a:rPr lang="ru-RU" dirty="0"/>
              <a:t>для прохождения государственной итоговой аттестации в форме ЕГЭ в срок </a:t>
            </a:r>
            <a:r>
              <a:rPr lang="ru-RU" b="1" dirty="0">
                <a:solidFill>
                  <a:srgbClr val="C00000"/>
                </a:solidFill>
              </a:rPr>
              <a:t>до 01 </a:t>
            </a:r>
            <a:r>
              <a:rPr lang="ru-RU" b="1" dirty="0" smtClean="0">
                <a:solidFill>
                  <a:srgbClr val="C00000"/>
                </a:solidFill>
              </a:rPr>
              <a:t>февраля </a:t>
            </a:r>
            <a:r>
              <a:rPr lang="ru-RU" dirty="0" smtClean="0"/>
              <a:t>20</a:t>
            </a:r>
            <a:r>
              <a:rPr lang="en-US" dirty="0" smtClean="0"/>
              <a:t>2</a:t>
            </a:r>
            <a:r>
              <a:rPr lang="ru-RU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года </a:t>
            </a:r>
            <a:r>
              <a:rPr lang="ru-RU" dirty="0"/>
              <a:t>(включительно</a:t>
            </a:r>
            <a:r>
              <a:rPr lang="ru-RU" dirty="0" smtClean="0"/>
              <a:t>);</a:t>
            </a:r>
          </a:p>
          <a:p>
            <a:r>
              <a:rPr lang="ru-RU" dirty="0" smtClean="0"/>
              <a:t>сдают ЕГЭ в </a:t>
            </a:r>
            <a:r>
              <a:rPr lang="ru-RU" b="1" dirty="0" smtClean="0">
                <a:solidFill>
                  <a:srgbClr val="00B050"/>
                </a:solidFill>
              </a:rPr>
              <a:t>марте-апреле 2022года (досрочный период</a:t>
            </a:r>
            <a:r>
              <a:rPr lang="ru-RU" dirty="0" smtClean="0"/>
              <a:t>);</a:t>
            </a:r>
          </a:p>
          <a:p>
            <a:r>
              <a:rPr lang="ru-RU" b="1" dirty="0" smtClean="0"/>
              <a:t>сдают </a:t>
            </a:r>
            <a:r>
              <a:rPr lang="ru-RU" b="1" dirty="0"/>
              <a:t>ЕГЭ в мае-июне </a:t>
            </a:r>
            <a:r>
              <a:rPr lang="ru-RU" b="1" dirty="0" smtClean="0"/>
              <a:t>2022года (основной период</a:t>
            </a:r>
            <a:r>
              <a:rPr lang="ru-RU" dirty="0" smtClean="0"/>
              <a:t>);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Выпускники </a:t>
            </a:r>
            <a:r>
              <a:rPr lang="ru-RU" dirty="0"/>
              <a:t>текущего календарного года образовательных </a:t>
            </a:r>
            <a:r>
              <a:rPr lang="ru-RU" dirty="0" smtClean="0"/>
              <a:t>организаций подают </a:t>
            </a:r>
            <a:r>
              <a:rPr lang="ru-RU" b="1" dirty="0"/>
              <a:t>письменные заявления </a:t>
            </a:r>
            <a:r>
              <a:rPr lang="ru-RU" dirty="0"/>
              <a:t>об участии в государственной итоговой аттестации в форме ЕГЭ по установленной форме (прилагается) руководителю образовательной организации (по месту обучения) в </a:t>
            </a:r>
            <a:r>
              <a:rPr lang="ru-RU" dirty="0" smtClean="0"/>
              <a:t>срок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C00000"/>
                </a:solidFill>
              </a:rPr>
              <a:t>до </a:t>
            </a:r>
            <a:r>
              <a:rPr lang="en-US" b="1" dirty="0" smtClean="0">
                <a:solidFill>
                  <a:srgbClr val="C00000"/>
                </a:solidFill>
              </a:rPr>
              <a:t>20 </a:t>
            </a:r>
            <a:r>
              <a:rPr lang="ru-RU" b="1" dirty="0" smtClean="0">
                <a:solidFill>
                  <a:srgbClr val="C00000"/>
                </a:solidFill>
              </a:rPr>
              <a:t>января 20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ru-RU" b="1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года</a:t>
            </a:r>
          </a:p>
          <a:p>
            <a:pPr>
              <a:buNone/>
            </a:pPr>
            <a:r>
              <a:rPr lang="ru-RU" sz="3100" i="1" u="sng" dirty="0" smtClean="0"/>
              <a:t>Заявление </a:t>
            </a:r>
            <a:r>
              <a:rPr lang="ru-RU" dirty="0" smtClean="0"/>
              <a:t>– черная </a:t>
            </a:r>
            <a:r>
              <a:rPr lang="ru-RU" dirty="0" err="1" smtClean="0"/>
              <a:t>гелевая</a:t>
            </a:r>
            <a:r>
              <a:rPr lang="ru-RU" dirty="0" smtClean="0"/>
              <a:t> ручка (скан заявления на сайте РБД)</a:t>
            </a:r>
          </a:p>
          <a:p>
            <a:pPr>
              <a:buNone/>
            </a:pPr>
            <a:r>
              <a:rPr lang="ru-RU" i="1" u="sng" dirty="0" smtClean="0"/>
              <a:t>Подпись родителей </a:t>
            </a:r>
            <a:r>
              <a:rPr lang="ru-RU" dirty="0" smtClean="0"/>
              <a:t>на заявлении учащегося.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Перечень пунктов проведения ЕГЭ для закрепления участников ЕГЭ на основной период проведения ЕГЭ размещается на сайте информационной поддержки ЕГЭ в Свердловской области </a:t>
            </a:r>
            <a:r>
              <a:rPr lang="en-US" dirty="0" err="1"/>
              <a:t>ege</a:t>
            </a:r>
            <a:r>
              <a:rPr lang="ru-RU" dirty="0"/>
              <a:t>.</a:t>
            </a:r>
            <a:r>
              <a:rPr lang="en-US" dirty="0" err="1"/>
              <a:t>midural</a:t>
            </a:r>
            <a:r>
              <a:rPr lang="ru-RU" dirty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Закрепление </a:t>
            </a:r>
            <a:r>
              <a:rPr lang="ru-RU" dirty="0"/>
              <a:t>участников ЕГЭ за пунктами проведения </a:t>
            </a:r>
            <a:r>
              <a:rPr lang="ru-RU" dirty="0" smtClean="0"/>
              <a:t>ЕГЭ </a:t>
            </a:r>
            <a:endParaRPr lang="ru-RU" dirty="0"/>
          </a:p>
          <a:p>
            <a:r>
              <a:rPr lang="ru-RU" dirty="0" smtClean="0"/>
              <a:t>Лица</a:t>
            </a:r>
            <a:r>
              <a:rPr lang="ru-RU" dirty="0"/>
              <a:t>, назначенные </a:t>
            </a:r>
            <a:r>
              <a:rPr lang="ru-RU" dirty="0" smtClean="0"/>
              <a:t>ответственными </a:t>
            </a:r>
            <a:r>
              <a:rPr lang="ru-RU" dirty="0"/>
              <a:t>за информационный </a:t>
            </a:r>
            <a:r>
              <a:rPr lang="ru-RU" dirty="0" smtClean="0"/>
              <a:t>обмен обязаны </a:t>
            </a:r>
            <a:r>
              <a:rPr lang="ru-RU" dirty="0"/>
              <a:t>ознакомить участников ЕГЭ с персональными данными (в том числе перечнем предметов и сроками сдачи ЕГЭ), загруженными в </a:t>
            </a:r>
            <a:r>
              <a:rPr lang="ru-RU" dirty="0" smtClean="0"/>
              <a:t>РБД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Советы выпускникам и родителям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ege.edu.ru</a:t>
            </a:r>
            <a:endParaRPr lang="ru-RU" dirty="0" smtClean="0"/>
          </a:p>
          <a:p>
            <a:r>
              <a:rPr lang="ru-RU" dirty="0" smtClean="0"/>
              <a:t>И</a:t>
            </a:r>
            <a:r>
              <a:rPr lang="ru-RU" dirty="0"/>
              <a:t>нформационные материалы</a:t>
            </a:r>
            <a:endParaRPr lang="en-US" dirty="0"/>
          </a:p>
          <a:p>
            <a:r>
              <a:rPr lang="ru-RU" dirty="0"/>
              <a:t>Ситуационно-информационный центр </a:t>
            </a:r>
            <a:r>
              <a:rPr lang="ru-RU" dirty="0" err="1"/>
              <a:t>Рособрнадзора</a:t>
            </a:r>
            <a:endParaRPr lang="ru-RU" dirty="0"/>
          </a:p>
          <a:p>
            <a:r>
              <a:rPr lang="ru-RU" dirty="0" err="1" smtClean="0"/>
              <a:t>Шкалирование</a:t>
            </a:r>
            <a:r>
              <a:rPr lang="ru-RU" dirty="0" smtClean="0"/>
              <a:t> результатов ЕГЭ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10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848872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Методические рекомендации по проведению итогового сочинения (изложения)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 2021/2022 учебном году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525963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 smtClean="0"/>
              <a:t>Рекомендации по организации и проведению ИС(И) для органов исполнительной власти субъектов Российской Федерации, </a:t>
            </a:r>
            <a:r>
              <a:rPr lang="ru-RU" sz="2000" dirty="0"/>
              <a:t>осуществляющих </a:t>
            </a:r>
            <a:r>
              <a:rPr lang="ru-RU" sz="2000" dirty="0" smtClean="0"/>
              <a:t>государственное управление в сфере образования,                 в 2021-2022 </a:t>
            </a:r>
            <a:r>
              <a:rPr lang="ru-RU" sz="2000" dirty="0" err="1" smtClean="0"/>
              <a:t>уч.году</a:t>
            </a:r>
            <a:r>
              <a:rPr lang="ru-RU" sz="2000" dirty="0" smtClean="0"/>
              <a:t>;</a:t>
            </a:r>
          </a:p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 smtClean="0"/>
              <a:t>Рекомендации по техническому обеспечению организации и </a:t>
            </a:r>
            <a:r>
              <a:rPr lang="ru-RU" sz="2000" dirty="0"/>
              <a:t>проведения ИС(И</a:t>
            </a:r>
            <a:r>
              <a:rPr lang="ru-RU" sz="2000" dirty="0" smtClean="0"/>
              <a:t>) в 2021-2022  </a:t>
            </a:r>
            <a:r>
              <a:rPr lang="ru-RU" sz="2000" dirty="0" err="1" smtClean="0"/>
              <a:t>уч.году</a:t>
            </a:r>
            <a:r>
              <a:rPr lang="ru-RU" sz="2000" dirty="0"/>
              <a:t>;</a:t>
            </a:r>
          </a:p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 smtClean="0"/>
              <a:t>Сборник отчетных форм для </a:t>
            </a:r>
            <a:r>
              <a:rPr lang="ru-RU" sz="2000" dirty="0"/>
              <a:t>проведения ИС(И</a:t>
            </a:r>
            <a:r>
              <a:rPr lang="ru-RU" sz="2000" dirty="0" smtClean="0"/>
              <a:t>)</a:t>
            </a:r>
            <a:r>
              <a:rPr lang="ru-RU" sz="2000" dirty="0"/>
              <a:t> в </a:t>
            </a:r>
            <a:r>
              <a:rPr lang="ru-RU" sz="2000" dirty="0" smtClean="0"/>
              <a:t>2021-2022 </a:t>
            </a:r>
            <a:r>
              <a:rPr lang="ru-RU" sz="2000" dirty="0" err="1" smtClean="0"/>
              <a:t>уч.году</a:t>
            </a:r>
            <a:r>
              <a:rPr lang="ru-RU" sz="2000" dirty="0" smtClean="0"/>
              <a:t>;</a:t>
            </a:r>
          </a:p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 smtClean="0"/>
              <a:t>Критерии оценивания  ИС(И</a:t>
            </a:r>
            <a:r>
              <a:rPr lang="ru-RU" sz="2000" dirty="0"/>
              <a:t>) в 2020-2021уч.году</a:t>
            </a:r>
            <a:r>
              <a:rPr lang="ru-RU" sz="2000" dirty="0" smtClean="0"/>
              <a:t>;</a:t>
            </a:r>
          </a:p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 smtClean="0"/>
              <a:t>Правила заполнения бланков </a:t>
            </a:r>
            <a:r>
              <a:rPr lang="ru-RU" sz="2000" dirty="0"/>
              <a:t>проведения ИС(И) в </a:t>
            </a:r>
            <a:r>
              <a:rPr lang="ru-RU" sz="2000" dirty="0" smtClean="0"/>
              <a:t>2021-2022 </a:t>
            </a:r>
            <a:r>
              <a:rPr lang="ru-RU" sz="2000" dirty="0" err="1" smtClean="0"/>
              <a:t>уч.году</a:t>
            </a:r>
            <a:r>
              <a:rPr lang="ru-RU" sz="2000" dirty="0" smtClean="0"/>
              <a:t>;</a:t>
            </a:r>
          </a:p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 smtClean="0"/>
              <a:t>Методические рекомендации по подготовке и проведению </a:t>
            </a:r>
            <a:r>
              <a:rPr lang="ru-RU" sz="2000" dirty="0"/>
              <a:t>ИС(И</a:t>
            </a:r>
            <a:r>
              <a:rPr lang="ru-RU" sz="2000" dirty="0" smtClean="0"/>
              <a:t>) для ОО, реализующих ОП среднего общего образования, </a:t>
            </a:r>
            <a:r>
              <a:rPr lang="ru-RU" sz="2000" dirty="0"/>
              <a:t>в </a:t>
            </a:r>
            <a:r>
              <a:rPr lang="ru-RU" sz="2000" dirty="0" smtClean="0"/>
              <a:t>2021-2022 </a:t>
            </a:r>
            <a:r>
              <a:rPr lang="ru-RU" sz="2000" dirty="0" err="1" smtClean="0"/>
              <a:t>уч.году</a:t>
            </a:r>
            <a:r>
              <a:rPr lang="ru-RU" sz="2000" dirty="0" smtClean="0"/>
              <a:t>;</a:t>
            </a:r>
          </a:p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/>
              <a:t>Методические рекомендации по подготовке </a:t>
            </a:r>
            <a:r>
              <a:rPr lang="ru-RU" sz="2000" dirty="0" smtClean="0"/>
              <a:t>к ИС(И) для участников </a:t>
            </a:r>
            <a:r>
              <a:rPr lang="ru-RU" sz="2000" dirty="0"/>
              <a:t>ИС(И</a:t>
            </a:r>
            <a:r>
              <a:rPr lang="ru-RU" sz="2000" dirty="0" smtClean="0"/>
              <a:t>)</a:t>
            </a:r>
            <a:r>
              <a:rPr lang="ru-RU" sz="2000" dirty="0"/>
              <a:t> в </a:t>
            </a:r>
            <a:r>
              <a:rPr lang="ru-RU" sz="2000" dirty="0" smtClean="0"/>
              <a:t>2021-2022 </a:t>
            </a:r>
            <a:r>
              <a:rPr lang="ru-RU" sz="2000" dirty="0" err="1"/>
              <a:t>уч.году</a:t>
            </a:r>
            <a:r>
              <a:rPr lang="ru-RU" sz="2000" dirty="0" smtClean="0"/>
              <a:t>;</a:t>
            </a:r>
          </a:p>
          <a:p>
            <a:pPr marL="361950" indent="-36195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000" dirty="0"/>
              <a:t>Методические рекомендации </a:t>
            </a:r>
            <a:r>
              <a:rPr lang="ru-RU" sz="2000" dirty="0" smtClean="0"/>
              <a:t>для экспертов, участвующих в проверке </a:t>
            </a:r>
            <a:r>
              <a:rPr lang="ru-RU" sz="2000" dirty="0"/>
              <a:t>ИС(И) в </a:t>
            </a:r>
            <a:r>
              <a:rPr lang="ru-RU" sz="2000" dirty="0" smtClean="0"/>
              <a:t>2021-2022 </a:t>
            </a:r>
            <a:r>
              <a:rPr lang="ru-RU" sz="2000" dirty="0" err="1" smtClean="0"/>
              <a:t>уч.году</a:t>
            </a:r>
            <a:endParaRPr lang="ru-RU" sz="2000" dirty="0"/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endParaRPr lang="ru-RU" sz="2000" dirty="0"/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endParaRPr lang="ru-RU" sz="2000" dirty="0"/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endParaRPr lang="ru-RU" sz="2000" dirty="0" smtClean="0"/>
          </a:p>
          <a:p>
            <a:pPr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endParaRPr lang="ru-RU" sz="2000" dirty="0"/>
          </a:p>
          <a:p>
            <a:pPr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endParaRPr lang="ru-RU" sz="2000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19.10.2021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462D6-9D4C-4D43-9DD5-0A3804BF7B7D}" type="slidenum">
              <a:rPr lang="ru-RU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9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Даты проведения 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итогового сочинения (изложения)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в 2021/2022 учебном году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619672" y="2526154"/>
            <a:ext cx="6192688" cy="2808312"/>
          </a:xfrm>
        </p:spPr>
        <p:txBody>
          <a:bodyPr/>
          <a:lstStyle/>
          <a:p>
            <a:pPr marL="627063" indent="-627063">
              <a:spcBef>
                <a:spcPts val="30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ru-RU" dirty="0" smtClean="0"/>
              <a:t>01 декабря 2021 года</a:t>
            </a:r>
          </a:p>
          <a:p>
            <a:pPr marL="627063" indent="-627063">
              <a:spcBef>
                <a:spcPts val="30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ru-RU" dirty="0" smtClean="0"/>
              <a:t>02 </a:t>
            </a:r>
            <a:r>
              <a:rPr lang="ru-RU" dirty="0"/>
              <a:t>февраля </a:t>
            </a:r>
            <a:r>
              <a:rPr lang="ru-RU" dirty="0" smtClean="0"/>
              <a:t>2022 </a:t>
            </a:r>
            <a:r>
              <a:rPr lang="ru-RU" dirty="0"/>
              <a:t>года</a:t>
            </a:r>
            <a:endParaRPr lang="ru-RU" dirty="0" smtClean="0"/>
          </a:p>
          <a:p>
            <a:pPr marL="627063" indent="-627063">
              <a:spcBef>
                <a:spcPts val="300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ru-RU" dirty="0" smtClean="0"/>
              <a:t>04 </a:t>
            </a:r>
            <a:r>
              <a:rPr lang="ru-RU" dirty="0"/>
              <a:t>мая </a:t>
            </a:r>
            <a:r>
              <a:rPr lang="ru-RU" dirty="0" smtClean="0"/>
              <a:t>2022 года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19.10.2021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0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Тематические направления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 итогового сочинения 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на 2020/2021 учебный год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496944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dirty="0"/>
              <a:t>Человек путешествующий: дорога в жизни человека</a:t>
            </a:r>
          </a:p>
          <a:p>
            <a:pPr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dirty="0"/>
              <a:t>Цивилизация и технологии — спасение, вызов или трагедия?</a:t>
            </a:r>
          </a:p>
          <a:p>
            <a:pPr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dirty="0"/>
              <a:t>Преступление и наказание — вечная тема</a:t>
            </a:r>
          </a:p>
          <a:p>
            <a:pPr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dirty="0"/>
              <a:t>Книга (музыка, спектакль, фильм) — про меня</a:t>
            </a:r>
          </a:p>
          <a:p>
            <a:pPr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ru-RU" dirty="0"/>
              <a:t>Кому на Руси жить хорошо? — вопрос гражданина</a:t>
            </a:r>
            <a:endParaRPr lang="ru-RU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19.10.2021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462D6-9D4C-4D43-9DD5-0A3804BF7B7D}" type="slidenum">
              <a:rPr lang="ru-RU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9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187624" y="332656"/>
            <a:ext cx="6696744" cy="2808312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dirty="0"/>
              <a:t>Продолжительность написания итогового сочинения (изложения) </a:t>
            </a:r>
            <a:r>
              <a:rPr lang="ru-RU" dirty="0" smtClean="0"/>
              <a:t>–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dirty="0" smtClean="0">
                <a:solidFill>
                  <a:srgbClr val="C00000"/>
                </a:solidFill>
              </a:rPr>
              <a:t>3 </a:t>
            </a:r>
            <a:r>
              <a:rPr lang="ru-RU" dirty="0">
                <a:solidFill>
                  <a:srgbClr val="C00000"/>
                </a:solidFill>
              </a:rPr>
              <a:t>часа 55 минут (235 минут)</a:t>
            </a: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19.10.2021</a:t>
            </a:fld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179512" y="2996952"/>
            <a:ext cx="849694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dirty="0"/>
              <a:t>Рекомендуемый объем итогового сочинения – </a:t>
            </a:r>
            <a:r>
              <a:rPr lang="ru-RU" dirty="0">
                <a:solidFill>
                  <a:srgbClr val="C00000"/>
                </a:solidFill>
              </a:rPr>
              <a:t>не менее 350 слов</a:t>
            </a:r>
            <a:r>
              <a:rPr lang="ru-RU" dirty="0"/>
              <a:t>, </a:t>
            </a:r>
            <a:endParaRPr lang="ru-RU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dirty="0" smtClean="0"/>
              <a:t>минимально </a:t>
            </a:r>
            <a:r>
              <a:rPr lang="ru-RU" dirty="0"/>
              <a:t>допустимый – </a:t>
            </a:r>
            <a:r>
              <a:rPr lang="ru-RU" dirty="0">
                <a:solidFill>
                  <a:srgbClr val="C00000"/>
                </a:solidFill>
              </a:rPr>
              <a:t>250 слов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2850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5442"/>
            <a:ext cx="5250285" cy="640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57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П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риказ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Министерства просвещения Российской Федерации и Федеральной службы по контролю и надзору в сфере образования и науки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от 07.11.2018 №190/1512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«Об утверждении </a:t>
            </a:r>
            <a:r>
              <a:rPr lang="ru-RU" u="sng" dirty="0">
                <a:solidFill>
                  <a:srgbClr val="000080"/>
                </a:solidFill>
                <a:latin typeface="Arial" panose="020B0604020202020204" pitchFamily="34" charset="0"/>
                <a:hlinkClick r:id="rId2"/>
              </a:rPr>
              <a:t>Порядка проведения государственной итоговой аттестации по образовательным программам среднего </a:t>
            </a:r>
            <a:r>
              <a:rPr lang="ru-RU" u="sng" dirty="0" smtClean="0">
                <a:solidFill>
                  <a:srgbClr val="000080"/>
                </a:solidFill>
                <a:latin typeface="Arial" panose="020B0604020202020204" pitchFamily="34" charset="0"/>
                <a:hlinkClick r:id="rId2"/>
              </a:rPr>
              <a:t>общего</a:t>
            </a:r>
            <a:r>
              <a:rPr lang="en-US" u="sng" dirty="0" smtClean="0">
                <a:solidFill>
                  <a:srgbClr val="000080"/>
                </a:solidFill>
                <a:latin typeface="Arial" panose="020B0604020202020204" pitchFamily="34" charset="0"/>
              </a:rPr>
              <a:t> </a:t>
            </a:r>
            <a:r>
              <a:rPr lang="ru-RU" u="sng" dirty="0" smtClean="0">
                <a:solidFill>
                  <a:srgbClr val="000080"/>
                </a:solidFill>
                <a:latin typeface="Arial" panose="020B0604020202020204" pitchFamily="34" charset="0"/>
              </a:rPr>
              <a:t>образования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Приказ Министерства образования и молодежной политики СО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от 02.11.2020 № 802-Д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«</a:t>
            </a:r>
            <a:r>
              <a:rPr lang="ru-RU" u="sng" dirty="0">
                <a:solidFill>
                  <a:srgbClr val="000080"/>
                </a:solidFill>
                <a:latin typeface="Arial" panose="020B0604020202020204" pitchFamily="34" charset="0"/>
              </a:rPr>
              <a:t>О сроках и местах подачи заявлений на сдачу государственной итоговой аттестации по образовательным программам основного общего и среднего общего образования, местах регистрации на сдачу единого государственного экзамена на территории Свердловской области»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680" y="199682"/>
            <a:ext cx="6007671" cy="6541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3967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9144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400" b="1" dirty="0" smtClean="0">
                <a:solidFill>
                  <a:srgbClr val="C00000"/>
                </a:solidFill>
              </a:rPr>
              <a:t>Критерии оценивания итогового сочинения (изложения)</a:t>
            </a:r>
            <a:br>
              <a:rPr lang="ru-RU" sz="3400" b="1" dirty="0" smtClean="0">
                <a:solidFill>
                  <a:srgbClr val="C00000"/>
                </a:solidFill>
              </a:rPr>
            </a:br>
            <a:r>
              <a:rPr lang="ru-RU" sz="3400" b="1" dirty="0" smtClean="0">
                <a:solidFill>
                  <a:srgbClr val="C00000"/>
                </a:solidFill>
              </a:rPr>
              <a:t>на 2021/2022 учебный год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496944" cy="4525963"/>
          </a:xfrm>
        </p:spPr>
        <p:txBody>
          <a:bodyPr/>
          <a:lstStyle/>
          <a:p>
            <a:pPr>
              <a:spcBef>
                <a:spcPts val="600"/>
              </a:spcBef>
              <a:buClr>
                <a:srgbClr val="C00000"/>
              </a:buClr>
              <a:buSzPct val="81000"/>
              <a:buFont typeface="Wingdings" pitchFamily="2" charset="2"/>
              <a:buChar char="q"/>
            </a:pPr>
            <a:r>
              <a:rPr lang="ru-RU" sz="2200" dirty="0"/>
              <a:t>Требование № 1. «Объем итогового сочинения (изложения</a:t>
            </a:r>
            <a:r>
              <a:rPr lang="ru-RU" sz="2200" dirty="0" smtClean="0"/>
              <a:t>)»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81000"/>
              <a:buFont typeface="Wingdings" pitchFamily="2" charset="2"/>
              <a:buChar char="q"/>
            </a:pPr>
            <a:r>
              <a:rPr lang="ru-RU" sz="2200" dirty="0"/>
              <a:t>Требование № 2. «Самостоятельность написания итогового сочинения (изложения</a:t>
            </a:r>
            <a:r>
              <a:rPr lang="ru-RU" sz="2200" dirty="0" smtClean="0"/>
              <a:t>)»</a:t>
            </a:r>
            <a:endParaRPr lang="ru-RU" dirty="0"/>
          </a:p>
          <a:p>
            <a:pPr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endParaRPr lang="ru-RU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19.10.2021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462D6-9D4C-4D43-9DD5-0A3804BF7B7D}" type="slidenum">
              <a:rPr lang="ru-RU"/>
              <a:pPr>
                <a:defRPr/>
              </a:pPr>
              <a:t>31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23528" y="3429000"/>
          <a:ext cx="8568952" cy="29870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43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Итоговое  сочинение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Итоговое  изложение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«Соответствие теме»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«Содержание изложения»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«Аргументация. Привлечение литературного материала»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«Логичность изложения»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«Композиция и логика рассуждения»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«Использование элементов стиля исходного текста»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«Качество письменной речи»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«Грамотность»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88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536" y="535038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C00000"/>
                </a:solidFill>
                <a:hlinkClick r:id="rId2"/>
              </a:rPr>
              <a:t>https://gymnasium41.uralschool.ru/?section_id=66</a:t>
            </a:r>
            <a:endParaRPr lang="ru-RU" sz="3600" b="1" dirty="0" smtClean="0">
              <a:solidFill>
                <a:srgbClr val="C0000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19.10.2021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462D6-9D4C-4D43-9DD5-0A3804BF7B7D}" type="slidenum">
              <a:rPr lang="ru-RU"/>
              <a:pPr>
                <a:defRPr/>
              </a:pPr>
              <a:t>32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4765608"/>
            <a:ext cx="60885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3"/>
              </a:rPr>
              <a:t>https://</a:t>
            </a:r>
            <a:r>
              <a:rPr lang="en-US" sz="3200" dirty="0" smtClean="0">
                <a:hlinkClick r:id="rId3"/>
              </a:rPr>
              <a:t>fipi.ru/itogovoe-sochinenie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607" y="346950"/>
            <a:ext cx="6844591" cy="415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92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394"/>
            <a:ext cx="9103056" cy="687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218672"/>
            <a:ext cx="7772400" cy="1470025"/>
          </a:xfrm>
        </p:spPr>
        <p:txBody>
          <a:bodyPr/>
          <a:lstStyle/>
          <a:p>
            <a:pPr algn="r"/>
            <a:r>
              <a:rPr lang="ru-RU" b="1" dirty="0" smtClean="0"/>
              <a:t>Государственная итоговая аттестация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188640" y="332656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(2021-2022 учебный год)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ГИА – государственная итоговая аттестация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ГИА, завершающая освоение имеющих государственную аккредитацию основных образовательных программ среднего общего образования, является </a:t>
            </a:r>
            <a:r>
              <a:rPr lang="ru-RU" dirty="0" smtClean="0"/>
              <a:t>обязательной</a:t>
            </a:r>
          </a:p>
          <a:p>
            <a:pPr lvl="0"/>
            <a:r>
              <a:rPr lang="ru-RU" dirty="0"/>
              <a:t>ГИА проводится по русскому языку и математике (далее – </a:t>
            </a:r>
            <a:r>
              <a:rPr lang="ru-RU" b="1" dirty="0"/>
              <a:t>обязательные</a:t>
            </a:r>
            <a:r>
              <a:rPr lang="ru-RU" dirty="0"/>
              <a:t> учебные предметы</a:t>
            </a:r>
            <a:r>
              <a:rPr lang="ru-RU" dirty="0" smtClean="0"/>
              <a:t>). </a:t>
            </a:r>
            <a:r>
              <a:rPr lang="ru-RU" b="1" dirty="0" smtClean="0">
                <a:solidFill>
                  <a:srgbClr val="C00000"/>
                </a:solidFill>
              </a:rPr>
              <a:t>ГИА по математике проводится по базовому или профильному уровню</a:t>
            </a:r>
            <a:r>
              <a:rPr lang="ru-RU" dirty="0" smtClean="0"/>
              <a:t>. </a:t>
            </a:r>
          </a:p>
          <a:p>
            <a:pPr lvl="0"/>
            <a:r>
              <a:rPr lang="ru-RU" dirty="0" smtClean="0"/>
              <a:t>Экзамены </a:t>
            </a:r>
            <a:r>
              <a:rPr lang="ru-RU" dirty="0"/>
              <a:t>по другим учебным предметам – литературе, физике, химии, биологии, географии, истории, обществознанию, иностранным языкам (английский, немецкий, французский и испанский языки), информатике и </a:t>
            </a:r>
            <a:r>
              <a:rPr lang="ru-RU" dirty="0" smtClean="0"/>
              <a:t>ИКТ, обучающиеся </a:t>
            </a:r>
            <a:r>
              <a:rPr lang="ru-RU" dirty="0"/>
              <a:t>сдают </a:t>
            </a:r>
            <a:r>
              <a:rPr lang="ru-RU" u="sng" dirty="0"/>
              <a:t>на добровольной основе по своему </a:t>
            </a:r>
            <a:r>
              <a:rPr lang="ru-RU" u="sng" dirty="0" smtClean="0"/>
              <a:t>выбору 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проведения ГИА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	ГИА </a:t>
            </a:r>
            <a:r>
              <a:rPr lang="ru-RU" dirty="0"/>
              <a:t>проводится:</a:t>
            </a:r>
          </a:p>
          <a:p>
            <a:r>
              <a:rPr lang="ru-RU" dirty="0" smtClean="0"/>
              <a:t>в </a:t>
            </a:r>
            <a:r>
              <a:rPr lang="ru-RU" dirty="0"/>
              <a:t>форме единого государственного экзамена </a:t>
            </a:r>
            <a:r>
              <a:rPr lang="ru-RU" dirty="0" smtClean="0"/>
              <a:t>(</a:t>
            </a:r>
            <a:r>
              <a:rPr lang="ru-RU" b="1" dirty="0" smtClean="0"/>
              <a:t>ЕГЭ</a:t>
            </a:r>
            <a:r>
              <a:rPr lang="ru-RU" dirty="0"/>
              <a:t>) с использованием контрольных измерительных материалов, представляющих собой комплексы заданий стандартизированной формы (далее – </a:t>
            </a:r>
            <a:r>
              <a:rPr lang="ru-RU" dirty="0" smtClean="0"/>
              <a:t>КИМ</a:t>
            </a:r>
          </a:p>
          <a:p>
            <a:r>
              <a:rPr lang="ru-RU" dirty="0" smtClean="0"/>
              <a:t>В форме </a:t>
            </a:r>
            <a:r>
              <a:rPr lang="ru-RU" dirty="0"/>
              <a:t>государственного выпускного экзамена </a:t>
            </a:r>
            <a:r>
              <a:rPr lang="ru-RU" dirty="0" smtClean="0"/>
              <a:t>(</a:t>
            </a:r>
            <a:r>
              <a:rPr lang="ru-RU" b="1" dirty="0" smtClean="0"/>
              <a:t>ГВЭ</a:t>
            </a:r>
            <a:r>
              <a:rPr lang="ru-RU" dirty="0" smtClean="0"/>
              <a:t>) для отдельной группы обучающихся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ГИА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ru-RU" dirty="0" smtClean="0"/>
              <a:t>	 К ГИА допускаются обучающиеся, не имеющие академической задолженности, </a:t>
            </a:r>
            <a:r>
              <a:rPr lang="ru-RU" b="1" dirty="0" smtClean="0">
                <a:solidFill>
                  <a:srgbClr val="C00000"/>
                </a:solidFill>
              </a:rPr>
              <a:t>в том числе за итоговое сочинение (изложение)</a:t>
            </a:r>
            <a:r>
              <a:rPr lang="ru-RU" dirty="0" smtClean="0"/>
              <a:t>, и </a:t>
            </a:r>
            <a:r>
              <a:rPr lang="ru-RU" u="sng" dirty="0" smtClean="0"/>
              <a:t>в полном объеме выполнившие учебный план или индивидуальный учебный план</a:t>
            </a:r>
            <a:r>
              <a:rPr lang="ru-RU" dirty="0" smtClean="0"/>
              <a:t> (имеющие годовые отметки по всем учебным предметам учебного плана за каждый год обучения по образовательной программе среднего общего образования не ниже удовлетворительных)       </a:t>
            </a:r>
            <a:r>
              <a:rPr lang="ru-RU" dirty="0" smtClean="0">
                <a:solidFill>
                  <a:srgbClr val="FF0000"/>
                </a:solidFill>
              </a:rPr>
              <a:t>1 </a:t>
            </a:r>
            <a:r>
              <a:rPr lang="ru-RU" dirty="0" smtClean="0">
                <a:solidFill>
                  <a:srgbClr val="FF0000"/>
                </a:solidFill>
              </a:rPr>
              <a:t>декабря 20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ru-RU" dirty="0" smtClean="0">
                <a:solidFill>
                  <a:srgbClr val="FF0000"/>
                </a:solidFill>
              </a:rPr>
              <a:t>1 года - ИС(И)!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r>
              <a:rPr lang="ru-RU" b="1" i="1" u="sng" dirty="0" smtClean="0">
                <a:solidFill>
                  <a:srgbClr val="C00000"/>
                </a:solidFill>
              </a:rPr>
              <a:t>До 1 февраля </a:t>
            </a:r>
            <a:r>
              <a:rPr lang="ru-RU" dirty="0" smtClean="0"/>
              <a:t>подается заявление в организацию, осуществляющую образовательную деятельность, в которой обучающийся осваивал образовательные программы среднего общего образования</a:t>
            </a:r>
          </a:p>
          <a:p>
            <a:r>
              <a:rPr lang="ru-RU" dirty="0" smtClean="0"/>
              <a:t>Обучающиеся изменяют (дополняют) выбор учебного предмета (перечня учебных предметов) при наличии у них </a:t>
            </a:r>
            <a:r>
              <a:rPr lang="ru-RU" b="1" dirty="0" smtClean="0"/>
              <a:t>уважительных причин </a:t>
            </a:r>
            <a:r>
              <a:rPr lang="ru-RU" dirty="0" smtClean="0"/>
              <a:t>(болезни или иных обстоятельств, подтвержденных документально). В этом случае обучающийся подает заявление в ГЭК с указанием измененного перечня учебных предметов, по которым он планирует пройти ГИА, и причины изменения заявленного ранее перечня. Указанное заявление подается </a:t>
            </a:r>
            <a:r>
              <a:rPr lang="ru-RU" b="1" u="sng" dirty="0" smtClean="0">
                <a:solidFill>
                  <a:srgbClr val="C00000"/>
                </a:solidFill>
              </a:rPr>
              <a:t>не позднее чем за две недели </a:t>
            </a:r>
            <a:r>
              <a:rPr lang="ru-RU" dirty="0" smtClean="0"/>
              <a:t>до начала соответствующих экзаменов.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проведения ГИА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Федеральная служба по надзору в сфере образования и науки - </a:t>
            </a:r>
            <a:r>
              <a:rPr lang="ru-RU" dirty="0" err="1" smtClean="0"/>
              <a:t>Рособрнадзор</a:t>
            </a:r>
            <a:endParaRPr lang="ru-RU" dirty="0" smtClean="0"/>
          </a:p>
          <a:p>
            <a:r>
              <a:rPr lang="ru-RU" dirty="0"/>
              <a:t>Органы исполнительной власти субъектов Российской Федерации, осуществляющие государственное управление в сфере </a:t>
            </a:r>
            <a:r>
              <a:rPr lang="ru-RU" dirty="0" smtClean="0"/>
              <a:t>образования</a:t>
            </a:r>
          </a:p>
          <a:p>
            <a:pPr lvl="1"/>
            <a:r>
              <a:rPr lang="ru-RU" dirty="0" smtClean="0"/>
              <a:t>Государственная экзаменационная комиссия (ГЭК)</a:t>
            </a:r>
          </a:p>
          <a:p>
            <a:pPr lvl="1"/>
            <a:r>
              <a:rPr lang="ru-RU" dirty="0" smtClean="0"/>
              <a:t>Предметные комиссии</a:t>
            </a:r>
          </a:p>
          <a:p>
            <a:pPr lvl="1"/>
            <a:r>
              <a:rPr lang="ru-RU" dirty="0" smtClean="0"/>
              <a:t>Конфликтная комиссия </a:t>
            </a:r>
          </a:p>
          <a:p>
            <a:r>
              <a:rPr lang="ru-RU" dirty="0" smtClean="0"/>
              <a:t>Организации</a:t>
            </a:r>
            <a:r>
              <a:rPr lang="ru-RU" dirty="0"/>
              <a:t>, осуществляющие образовательную </a:t>
            </a:r>
            <a:r>
              <a:rPr lang="ru-RU" dirty="0" smtClean="0"/>
              <a:t>деятельность (школы)</a:t>
            </a:r>
          </a:p>
          <a:p>
            <a:r>
              <a:rPr lang="ru-RU" dirty="0" smtClean="0"/>
              <a:t>Общественные наблюдатели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Информирование граждан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186766" cy="557214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sz="3800" dirty="0" smtClean="0"/>
              <a:t>	</a:t>
            </a:r>
            <a:r>
              <a:rPr lang="ru-RU" sz="4200" dirty="0" smtClean="0"/>
              <a:t>Официальное </a:t>
            </a:r>
            <a:r>
              <a:rPr lang="ru-RU" sz="4200" dirty="0"/>
              <a:t>опубликование нормативных правовых актов органов государственной власти субъектов Российской </a:t>
            </a:r>
            <a:r>
              <a:rPr lang="ru-RU" sz="4200" dirty="0" smtClean="0"/>
              <a:t>Федерации </a:t>
            </a:r>
            <a:r>
              <a:rPr lang="ru-RU" sz="4200" dirty="0"/>
              <a:t>на официальных сайтах </a:t>
            </a:r>
            <a:r>
              <a:rPr lang="ru-RU" sz="4200" dirty="0" smtClean="0"/>
              <a:t>субъектов </a:t>
            </a:r>
            <a:r>
              <a:rPr lang="ru-RU" sz="4200" dirty="0"/>
              <a:t>Российской Федерации, осуществляющих государственное управление в сфере </a:t>
            </a:r>
            <a:r>
              <a:rPr lang="ru-RU" sz="4200" dirty="0" smtClean="0"/>
              <a:t>образования </a:t>
            </a:r>
            <a:r>
              <a:rPr lang="en-US" sz="4200" dirty="0" smtClean="0">
                <a:hlinkClick r:id="rId2"/>
              </a:rPr>
              <a:t>http://www.minobraz.ru</a:t>
            </a:r>
            <a:r>
              <a:rPr lang="ru-RU" sz="4200" dirty="0" smtClean="0"/>
              <a:t> или специализированных сайтах </a:t>
            </a:r>
            <a:r>
              <a:rPr lang="en-US" sz="4200" dirty="0" smtClean="0">
                <a:hlinkClick r:id="rId3"/>
              </a:rPr>
              <a:t>http://www.ege.edu.ru</a:t>
            </a:r>
            <a:r>
              <a:rPr lang="ru-RU" sz="4200" dirty="0" smtClean="0"/>
              <a:t>, </a:t>
            </a:r>
            <a:r>
              <a:rPr lang="en-US" sz="4200" dirty="0" smtClean="0">
                <a:hlinkClick r:id="rId4"/>
              </a:rPr>
              <a:t>http://ege.midural.ru</a:t>
            </a:r>
            <a:endParaRPr lang="ru-RU" sz="4200" dirty="0" smtClean="0"/>
          </a:p>
          <a:p>
            <a:pPr lvl="0">
              <a:buNone/>
            </a:pPr>
            <a:r>
              <a:rPr lang="ru-RU" sz="4200" dirty="0" smtClean="0"/>
              <a:t>	публикуется следующая информация:</a:t>
            </a:r>
          </a:p>
          <a:p>
            <a:pPr lvl="0"/>
            <a:r>
              <a:rPr lang="ru-RU" sz="4200" dirty="0" smtClean="0"/>
              <a:t>о сроках и местах регистрации на участие в итоговом сочинении;</a:t>
            </a:r>
            <a:endParaRPr lang="ru-RU" sz="4200" dirty="0"/>
          </a:p>
          <a:p>
            <a:r>
              <a:rPr lang="ru-RU" sz="4200" dirty="0" smtClean="0"/>
              <a:t>о сроках и местах подачи заявлений на сдачу ГИА, местах регистрации на сдачу ЕГЭ;</a:t>
            </a:r>
            <a:endParaRPr lang="ru-RU" sz="4200" dirty="0"/>
          </a:p>
          <a:p>
            <a:r>
              <a:rPr lang="ru-RU" sz="4200" dirty="0" smtClean="0"/>
              <a:t> о сроках проведения ГИА - </a:t>
            </a:r>
            <a:r>
              <a:rPr lang="ru-RU" sz="4200" b="1" dirty="0" smtClean="0">
                <a:solidFill>
                  <a:srgbClr val="C00000"/>
                </a:solidFill>
              </a:rPr>
              <a:t>не позднее чем за один месяц  до завершения срока подачи заявления;</a:t>
            </a:r>
            <a:endParaRPr lang="ru-RU" sz="4200" b="1" dirty="0">
              <a:solidFill>
                <a:srgbClr val="C00000"/>
              </a:solidFill>
            </a:endParaRPr>
          </a:p>
          <a:p>
            <a:r>
              <a:rPr lang="ru-RU" sz="4200" dirty="0" smtClean="0"/>
              <a:t>о сроках, местах и порядке подачи и рассмотрения апелляций - </a:t>
            </a:r>
            <a:r>
              <a:rPr lang="ru-RU" sz="4200" b="1" dirty="0" smtClean="0">
                <a:solidFill>
                  <a:srgbClr val="C00000"/>
                </a:solidFill>
              </a:rPr>
              <a:t>не позднее чем за месяц до начала экзаменов.</a:t>
            </a:r>
            <a:endParaRPr lang="ru-RU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174</TotalTime>
  <Words>1737</Words>
  <Application>Microsoft Office PowerPoint</Application>
  <PresentationFormat>Экран (4:3)</PresentationFormat>
  <Paragraphs>188</Paragraphs>
  <Slides>33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Calibri</vt:lpstr>
      <vt:lpstr>Futura</vt:lpstr>
      <vt:lpstr>Wingdings</vt:lpstr>
      <vt:lpstr>Тема Office</vt:lpstr>
      <vt:lpstr>Государственная итоговая аттестация</vt:lpstr>
      <vt:lpstr>Подготовка к ЕГЭ 2022</vt:lpstr>
      <vt:lpstr>Нормативные документы</vt:lpstr>
      <vt:lpstr>ГИА – государственная итоговая аттестация</vt:lpstr>
      <vt:lpstr>Формы проведения ГИА</vt:lpstr>
      <vt:lpstr>Участники ГИА</vt:lpstr>
      <vt:lpstr>Презентация PowerPoint</vt:lpstr>
      <vt:lpstr>Организация проведения ГИА</vt:lpstr>
      <vt:lpstr>Информирование граждан </vt:lpstr>
      <vt:lpstr>Сроки и продолжительность проведения ГИА</vt:lpstr>
      <vt:lpstr>Расписание ЕГЭ 2022 года – проект (основной период)</vt:lpstr>
      <vt:lpstr>Презентация PowerPoint</vt:lpstr>
      <vt:lpstr>Проведение ГИА</vt:lpstr>
      <vt:lpstr>В день проведения экзамена в ППЭ присутствуют:</vt:lpstr>
      <vt:lpstr>Презентация PowerPoint</vt:lpstr>
      <vt:lpstr>Презентация PowerPoint</vt:lpstr>
      <vt:lpstr>В день проведения экзамена в ППЭ обучающимся запрещается: </vt:lpstr>
      <vt:lpstr>Проверка экзаменационных работ и их оценивание</vt:lpstr>
      <vt:lpstr>Утверждение, изменение и (или) аннулирование результатов ГИА</vt:lpstr>
      <vt:lpstr>Оценка результатов ГИА</vt:lpstr>
      <vt:lpstr>Прием и рассмотрение апелляций</vt:lpstr>
      <vt:lpstr>Порядок регистрации на участие в едином государственном экзамене на территории Свердловской области в основной период (май-июнь) 2021 года</vt:lpstr>
      <vt:lpstr>Презентация PowerPoint</vt:lpstr>
      <vt:lpstr>Советы выпускникам и родителям</vt:lpstr>
      <vt:lpstr>Методические рекомендации по проведению итогового сочинения (изложения) в 2021/2022 учебном году</vt:lpstr>
      <vt:lpstr>Даты проведения  итогового сочинения (изложения) в 2021/2022 учебном году</vt:lpstr>
      <vt:lpstr>Тематические направления  итогового сочинения  на 2020/2021 учебный год</vt:lpstr>
      <vt:lpstr>Презентация PowerPoint</vt:lpstr>
      <vt:lpstr>Презентация PowerPoint</vt:lpstr>
      <vt:lpstr>Презентация PowerPoint</vt:lpstr>
      <vt:lpstr>Критерии оценивания итогового сочинения (изложения) на 2021/2022 учебный год</vt:lpstr>
      <vt:lpstr>https://gymnasium41.uralschool.ru/?section_id=66</vt:lpstr>
      <vt:lpstr>Государственная итоговая аттестация</vt:lpstr>
    </vt:vector>
  </TitlesOfParts>
  <Company>МОУ Гимназия 41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итоговая аттестация</dc:title>
  <dc:creator>Учитель</dc:creator>
  <cp:lastModifiedBy>Администратор</cp:lastModifiedBy>
  <cp:revision>103</cp:revision>
  <cp:lastPrinted>2019-10-22T11:05:46Z</cp:lastPrinted>
  <dcterms:created xsi:type="dcterms:W3CDTF">2014-01-21T03:35:10Z</dcterms:created>
  <dcterms:modified xsi:type="dcterms:W3CDTF">2021-10-19T11:00:21Z</dcterms:modified>
</cp:coreProperties>
</file>