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1" r:id="rId4"/>
    <p:sldId id="265" r:id="rId5"/>
    <p:sldId id="268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Региональная инновационная площадка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369302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«Разработка и внедрение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балльно-рейтинговой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системы оценивания образовательных результатов как эффективный механизм реализации ВСОКО»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Сроки реализации 2020-2023 годы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Предметы на которых планируется внедрение </a:t>
            </a:r>
            <a:r>
              <a:rPr lang="ru-RU" dirty="0" err="1" smtClean="0"/>
              <a:t>балльно-рейтинговой</a:t>
            </a:r>
            <a:r>
              <a:rPr lang="ru-RU" dirty="0" smtClean="0"/>
              <a:t>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Проектная </a:t>
            </a:r>
            <a:r>
              <a:rPr lang="ru-RU" dirty="0" smtClean="0"/>
              <a:t>деятельность (7-8 класс).</a:t>
            </a:r>
          </a:p>
          <a:p>
            <a:r>
              <a:rPr lang="ru-RU" dirty="0" smtClean="0"/>
              <a:t>Элективные курсы (9-11 классы).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91264" cy="64807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таблица, для осуществления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</a:rPr>
              <a:t>балльно-рейтинговой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оценки образовательных результатов: общие критерии и показатели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012259"/>
          <a:ext cx="8568952" cy="5643049"/>
        </p:xfrm>
        <a:graphic>
          <a:graphicData uri="http://schemas.openxmlformats.org/drawingml/2006/table">
            <a:tbl>
              <a:tblPr/>
              <a:tblGrid>
                <a:gridCol w="439435"/>
                <a:gridCol w="1757733"/>
                <a:gridCol w="2050687"/>
                <a:gridCol w="3240977"/>
                <a:gridCol w="1080120"/>
              </a:tblGrid>
              <a:tr h="32904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Критерий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Вес критерия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Вес показателя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grid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Общие критерии и показатели (20 баллов)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682"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Максимум 5 баллов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 0 до 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80%-100%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60%-79%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45%-59%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30%-44%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15%-29%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0%-14%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09"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Прилежание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Максимум 5 баллов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Накопительная оценка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 0 до 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(каждый показатель оценивается в 0 или 1 балл  в результате по критерию выставляется итоговая сумма баллов; за показатель ставится 1, если он проявлялся более чем на 80% посещенных занятий)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Систематическая готовность к уроку (наличие тетради, письменных принадлежностей, учебников, спортивной формы и др.)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Отсутствие опозданий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Дисциплина на уроке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Исполнительность и добросовестность в выполнении заданий (своевременность выполнения и сдачи заданий)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Активная познавательная деятельность на уроке (самостоятельность в процессе учебной деятельности, готовность отвечать на вопросы, участие в дискуссии и др.)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773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Срезовые работы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(одна или несколько в течение полугодия)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 0 до 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Показатели разрабатываются в соответствии с формой работы и предметным содержанием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467600" cy="4873752"/>
          </a:xfrm>
        </p:spPr>
        <p:txBody>
          <a:bodyPr/>
          <a:lstStyle/>
          <a:p>
            <a:r>
              <a:rPr lang="ru-RU" dirty="0" smtClean="0"/>
              <a:t>Вторая группа критериев </a:t>
            </a:r>
            <a:r>
              <a:rPr lang="ru-RU" dirty="0" err="1" smtClean="0"/>
              <a:t>частно-предметные</a:t>
            </a:r>
            <a:r>
              <a:rPr lang="ru-RU" dirty="0" smtClean="0"/>
              <a:t> были определены, разработаны и откорректированы на </a:t>
            </a:r>
            <a:r>
              <a:rPr lang="ru-RU" dirty="0" smtClean="0"/>
              <a:t>ЕМД. </a:t>
            </a:r>
            <a:r>
              <a:rPr lang="ru-RU" dirty="0" smtClean="0"/>
              <a:t>(10 баллов, которые можно набрать одним видом работ или несколькими видами работ).</a:t>
            </a:r>
          </a:p>
          <a:p>
            <a:r>
              <a:rPr lang="ru-RU" dirty="0" smtClean="0"/>
              <a:t>Итоговая максимальная сумма баллов по двум критериям – 30 баллов.</a:t>
            </a:r>
          </a:p>
          <a:p>
            <a:r>
              <a:rPr lang="ru-RU" dirty="0" smtClean="0"/>
              <a:t>Зачёт выставляется за достижение показателя в 15 баллов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31224" cy="868958"/>
          </a:xfrm>
        </p:spPr>
        <p:txBody>
          <a:bodyPr>
            <a:normAutofit/>
          </a:bodyPr>
          <a:lstStyle/>
          <a:p>
            <a:r>
              <a:rPr lang="ru-RU" sz="2500" dirty="0" smtClean="0"/>
              <a:t>Таблица для осуществления балльно-рейтинговой оценки по элективным курсам</a:t>
            </a:r>
            <a:endParaRPr lang="ru-RU" sz="25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484781"/>
          <a:ext cx="8208912" cy="5100294"/>
        </p:xfrm>
        <a:graphic>
          <a:graphicData uri="http://schemas.openxmlformats.org/drawingml/2006/table">
            <a:tbl>
              <a:tblPr/>
              <a:tblGrid>
                <a:gridCol w="432048"/>
                <a:gridCol w="1656184"/>
                <a:gridCol w="1872208"/>
                <a:gridCol w="3312368"/>
                <a:gridCol w="936104"/>
              </a:tblGrid>
              <a:tr h="259548">
                <a:tc grid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Частно-предметные критерии (10 баллов можно набрать одним видом или несколькими видами работ)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8643"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Индивидуальное (дополнительное задание)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Максимум 2 работы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 0 до 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Каждая работа оценивается в 0, 1 или 2 балла, затем баллы за все работы суммируются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Работа не выполнена или выполнена неудовлетворительно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Работа выполнена удовлетворительно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Работа выполнена на хорошо или отлично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096"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Творческая (проектная) работа (тема определяется совместно с учителем)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Максимум оценивается в 6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Накопительная оценка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от 0 до 6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Правильность, соответствие теме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Полнота содержания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Логичность изложения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Самостоятельность выполнения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Наличие продукта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Публичное представление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48">
                <a:tc gridSpan="4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ИТОГОВАЯ СУММА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08912" cy="1143000"/>
          </a:xfrm>
        </p:spPr>
        <p:txBody>
          <a:bodyPr>
            <a:noAutofit/>
          </a:bodyPr>
          <a:lstStyle/>
          <a:p>
            <a:r>
              <a:rPr lang="ru-RU" sz="2500" dirty="0" smtClean="0"/>
              <a:t>Таблица для осуществления балльно-рейтинговой оценки по проектной деятельности</a:t>
            </a:r>
            <a:endParaRPr lang="ru-RU" sz="25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628799"/>
          <a:ext cx="7920880" cy="3840373"/>
        </p:xfrm>
        <a:graphic>
          <a:graphicData uri="http://schemas.openxmlformats.org/drawingml/2006/table">
            <a:tbl>
              <a:tblPr/>
              <a:tblGrid>
                <a:gridCol w="592132"/>
                <a:gridCol w="1777718"/>
                <a:gridCol w="1777718"/>
                <a:gridCol w="2837208"/>
                <a:gridCol w="936104"/>
              </a:tblGrid>
              <a:tr h="439347">
                <a:tc grid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Частно-предметные критерии (10 баллов можно набрать одним видом или несколькими видами работ)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9026"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Индивидуальные дополнительные задания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(5 заданий)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Каждое задание оценивается в 0,1 или 2 балла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 0 до 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Работа не выполнена или выполнена неудовлетворительно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Работа выполнена удовлетворительно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Работа выполнена на хорошо или отлично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47">
                <a:tc gridSpan="4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ИТОГОВАЯ СУММА БАЛЛОВ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496</Words>
  <Application>Microsoft Office PowerPoint</Application>
  <PresentationFormat>Экран (4:3)</PresentationFormat>
  <Paragraphs>100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Региональная инновационная площадка</vt:lpstr>
      <vt:lpstr>Предметы на которых планируется внедрение балльно-рейтинговой системы</vt:lpstr>
      <vt:lpstr>таблица, для осуществления балльно-рейтинговой оценки образовательных результатов: общие критерии и показатели</vt:lpstr>
      <vt:lpstr>Слайд 4</vt:lpstr>
      <vt:lpstr>Таблица для осуществления балльно-рейтинговой оценки по элективным курсам</vt:lpstr>
      <vt:lpstr>Таблица для осуществления балльно-рейтинговой оценки по проектной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методический день «Балльно-рейтинговая система оценивания образовательных результатов в  МАОУ «Гимназия №41»   </dc:title>
  <dc:creator>Home</dc:creator>
  <cp:lastModifiedBy>Home</cp:lastModifiedBy>
  <cp:revision>16</cp:revision>
  <dcterms:created xsi:type="dcterms:W3CDTF">2021-04-12T16:50:25Z</dcterms:created>
  <dcterms:modified xsi:type="dcterms:W3CDTF">2022-06-10T13:34:11Z</dcterms:modified>
</cp:coreProperties>
</file>