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64" r:id="rId3"/>
    <p:sldId id="261" r:id="rId4"/>
    <p:sldId id="265" r:id="rId5"/>
    <p:sldId id="268" r:id="rId6"/>
    <p:sldId id="269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-153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10.06.2022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10.06.2022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10.06.2022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10.06.2022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10.06.2022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10.06.2022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10.06.2022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10.06.2022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10.06.2022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Содержимое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10.06.2022</a:t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10.06.2022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10.06.2022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994122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Региональная инновационная площадка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67544" y="1484784"/>
            <a:ext cx="7467600" cy="3693024"/>
          </a:xfrm>
        </p:spPr>
        <p:txBody>
          <a:bodyPr>
            <a:normAutofit/>
          </a:bodyPr>
          <a:lstStyle/>
          <a:p>
            <a:pPr>
              <a:buFont typeface="Arial" pitchFamily="34" charset="0"/>
              <a:buChar char="•"/>
            </a:pPr>
            <a:r>
              <a:rPr lang="ru-RU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Тема: «Разработка и внедрение </a:t>
            </a:r>
            <a:r>
              <a:rPr lang="ru-RU" sz="32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балльно-рейтинговой</a:t>
            </a:r>
            <a:r>
              <a:rPr lang="ru-RU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системы оценивания образовательных результатов как эффективный механизм реализации ВСОКО»</a:t>
            </a:r>
          </a:p>
          <a:p>
            <a:pPr>
              <a:buFont typeface="Arial" pitchFamily="34" charset="0"/>
              <a:buChar char="•"/>
            </a:pPr>
            <a:r>
              <a:rPr lang="ru-RU" sz="3200" dirty="0" smtClean="0"/>
              <a:t>Сроки реализации 2020-2023 годы</a:t>
            </a:r>
            <a:endParaRPr lang="ru-RU" sz="3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Предметы на которых планируется внедрение </a:t>
            </a:r>
            <a:r>
              <a:rPr lang="ru-RU" dirty="0" err="1" smtClean="0"/>
              <a:t>балльно-рейтинговой</a:t>
            </a:r>
            <a:r>
              <a:rPr lang="ru-RU" dirty="0" smtClean="0"/>
              <a:t> системы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8219256" cy="4873752"/>
          </a:xfrm>
        </p:spPr>
        <p:txBody>
          <a:bodyPr>
            <a:normAutofit/>
          </a:bodyPr>
          <a:lstStyle/>
          <a:p>
            <a:r>
              <a:rPr lang="ru-RU" dirty="0" smtClean="0"/>
              <a:t>Проектная </a:t>
            </a:r>
            <a:r>
              <a:rPr lang="ru-RU" dirty="0" smtClean="0"/>
              <a:t>деятельность (7-8 класс).</a:t>
            </a:r>
          </a:p>
          <a:p>
            <a:r>
              <a:rPr lang="ru-RU" dirty="0" smtClean="0"/>
              <a:t>Элективные курсы (9-11 классы).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188640"/>
            <a:ext cx="8291264" cy="648072"/>
          </a:xfrm>
        </p:spPr>
        <p:txBody>
          <a:bodyPr>
            <a:noAutofit/>
          </a:bodyPr>
          <a:lstStyle/>
          <a:p>
            <a:r>
              <a:rPr lang="ru-RU" sz="2000" dirty="0" smtClean="0">
                <a:solidFill>
                  <a:schemeClr val="tx1"/>
                </a:solidFill>
                <a:latin typeface="+mn-lt"/>
              </a:rPr>
              <a:t>таблица, для осуществления </a:t>
            </a:r>
            <a:r>
              <a:rPr lang="ru-RU" sz="2000" dirty="0" err="1" smtClean="0">
                <a:solidFill>
                  <a:schemeClr val="tx1"/>
                </a:solidFill>
                <a:latin typeface="+mn-lt"/>
              </a:rPr>
              <a:t>балльно-рейтинговой</a:t>
            </a:r>
            <a:r>
              <a:rPr lang="ru-RU" sz="2000" dirty="0" smtClean="0">
                <a:solidFill>
                  <a:schemeClr val="tx1"/>
                </a:solidFill>
                <a:latin typeface="+mn-lt"/>
              </a:rPr>
              <a:t> оценки образовательных результатов: общие критерии и показатели</a:t>
            </a:r>
            <a:endParaRPr lang="ru-RU" sz="2000" dirty="0">
              <a:solidFill>
                <a:schemeClr val="tx1"/>
              </a:solidFill>
              <a:latin typeface="+mn-lt"/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251520" y="1012259"/>
          <a:ext cx="8568952" cy="5643049"/>
        </p:xfrm>
        <a:graphic>
          <a:graphicData uri="http://schemas.openxmlformats.org/drawingml/2006/table">
            <a:tbl>
              <a:tblPr/>
              <a:tblGrid>
                <a:gridCol w="439435"/>
                <a:gridCol w="1757733"/>
                <a:gridCol w="2050687"/>
                <a:gridCol w="3240977"/>
                <a:gridCol w="1080120"/>
              </a:tblGrid>
              <a:tr h="329045"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/>
                          <a:ea typeface="Calibri"/>
                          <a:cs typeface="Times New Roman"/>
                        </a:rPr>
                        <a:t>№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231" marR="472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/>
                          <a:ea typeface="Calibri"/>
                          <a:cs typeface="Times New Roman"/>
                        </a:rPr>
                        <a:t>Критерий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231" marR="472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/>
                          <a:ea typeface="Calibri"/>
                          <a:cs typeface="Times New Roman"/>
                        </a:rPr>
                        <a:t>Вес критерия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231" marR="472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/>
                          <a:ea typeface="Calibri"/>
                          <a:cs typeface="Times New Roman"/>
                        </a:rPr>
                        <a:t>Показатель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231" marR="472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/>
                          <a:ea typeface="Calibri"/>
                          <a:cs typeface="Times New Roman"/>
                        </a:rPr>
                        <a:t>Вес показателя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231" marR="472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9682">
                <a:tc gridSpan="5"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400" i="1" dirty="0">
                          <a:latin typeface="Times New Roman"/>
                          <a:ea typeface="Calibri"/>
                          <a:cs typeface="Times New Roman"/>
                        </a:rPr>
                        <a:t>Общие критерии и показатели (20 баллов)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231" marR="472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09682">
                <a:tc rowSpan="6"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ru-RU" sz="14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7231" marR="472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6"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Посещаемость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Максимум 5 баллов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231" marR="472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6"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от 0 до 5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231" marR="472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Посещаемость 80%-100%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231" marR="472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5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231" marR="472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277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Посещаемость 60%-79%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231" marR="472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4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231" marR="472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277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Посещаемость 45%-59%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231" marR="472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3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231" marR="472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277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Посещаемость 30%-44%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231" marR="472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2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231" marR="472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277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Посещаемость 15%-29%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231" marR="472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231" marR="472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277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Посещаемость 0%-14%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231" marR="472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0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231" marR="472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48409">
                <a:tc rowSpan="5"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2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231" marR="472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5"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Прилежание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 Максимум 5 баллов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231" marR="472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5"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Накопительная оценка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от 0 до 5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(каждый показатель оценивается в 0 или 1 балл  в результате по критерию выставляется итоговая сумма баллов; за показатель ставится 1, если он проявлялся более чем на 80% посещенных занятий)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231" marR="472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Систематическая готовность к уроку (наличие тетради, письменных принадлежностей, учебников, спортивной формы и др.)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231" marR="472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0 или 1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231" marR="472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968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Отсутствие опозданий 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231" marR="472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0 или 1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231" marR="472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968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Дисциплина на уроке 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231" marR="472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0 или 1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231" marR="472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4840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Исполнительность и добросовестность в выполнении заданий (своевременность выполнения и сдачи заданий)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231" marR="472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0 или 1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231" marR="472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6777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Активная познавательная деятельность на уроке (самостоятельность в процессе учебной деятельности, готовность отвечать на вопросы, участие в дискуссии и др.)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231" marR="472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0 или 1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231" marR="472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67773"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3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231" marR="472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Срезовые работы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(одна или несколько в течение полугодия)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231" marR="472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от 0 до 10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231" marR="472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Показатели разрабатываются в соответствии с формой работы и предметным содержанием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231" marR="472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 marL="47231" marR="472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395536" y="908720"/>
            <a:ext cx="7467600" cy="4873752"/>
          </a:xfrm>
        </p:spPr>
        <p:txBody>
          <a:bodyPr/>
          <a:lstStyle/>
          <a:p>
            <a:r>
              <a:rPr lang="ru-RU" dirty="0" smtClean="0"/>
              <a:t>Вторая группа критериев </a:t>
            </a:r>
            <a:r>
              <a:rPr lang="ru-RU" dirty="0" err="1" smtClean="0"/>
              <a:t>частно-предметные</a:t>
            </a:r>
            <a:r>
              <a:rPr lang="ru-RU" dirty="0" smtClean="0"/>
              <a:t> были определены, разработаны и откорректированы на </a:t>
            </a:r>
            <a:r>
              <a:rPr lang="ru-RU" dirty="0" smtClean="0"/>
              <a:t>ЕМД. </a:t>
            </a:r>
            <a:r>
              <a:rPr lang="ru-RU" dirty="0" smtClean="0"/>
              <a:t>(10 баллов, которые можно набрать одним видом работ или несколькими видами работ).</a:t>
            </a:r>
          </a:p>
          <a:p>
            <a:r>
              <a:rPr lang="ru-RU" dirty="0" smtClean="0"/>
              <a:t>Итоговая максимальная сумма баллов по двум критериям – 30 баллов.</a:t>
            </a:r>
          </a:p>
          <a:p>
            <a:r>
              <a:rPr lang="ru-RU" dirty="0" smtClean="0"/>
              <a:t>Зачёт выставляется за достижение показателя в 15 баллов</a:t>
            </a:r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188640"/>
            <a:ext cx="7931224" cy="868958"/>
          </a:xfrm>
        </p:spPr>
        <p:txBody>
          <a:bodyPr>
            <a:normAutofit/>
          </a:bodyPr>
          <a:lstStyle/>
          <a:p>
            <a:r>
              <a:rPr lang="ru-RU" sz="2500" dirty="0" smtClean="0"/>
              <a:t>Таблица для осуществления балльно-рейтинговой оценки по элективным курсам</a:t>
            </a:r>
            <a:endParaRPr lang="ru-RU" sz="2500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467544" y="1484781"/>
          <a:ext cx="8208912" cy="5100294"/>
        </p:xfrm>
        <a:graphic>
          <a:graphicData uri="http://schemas.openxmlformats.org/drawingml/2006/table">
            <a:tbl>
              <a:tblPr/>
              <a:tblGrid>
                <a:gridCol w="432048"/>
                <a:gridCol w="1656184"/>
                <a:gridCol w="1872208"/>
                <a:gridCol w="3312368"/>
                <a:gridCol w="936104"/>
              </a:tblGrid>
              <a:tr h="259548">
                <a:tc gridSpan="5"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600" i="1" dirty="0">
                          <a:latin typeface="Times New Roman"/>
                          <a:ea typeface="Calibri"/>
                          <a:cs typeface="Times New Roman"/>
                        </a:rPr>
                        <a:t>Частно-предметные критерии (10 баллов можно набрать одним видом или несколькими видами работ)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554" marR="595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778643">
                <a:tc rowSpan="3"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Calibri"/>
                          <a:cs typeface="Times New Roman"/>
                        </a:rPr>
                        <a:t>4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554" marR="595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Calibri"/>
                          <a:cs typeface="Times New Roman"/>
                        </a:rPr>
                        <a:t>Индивидуальное (дополнительное задание)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Calibri"/>
                          <a:cs typeface="Times New Roman"/>
                        </a:rPr>
                        <a:t>Максимум 2 работы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554" marR="595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Calibri"/>
                          <a:cs typeface="Times New Roman"/>
                        </a:rPr>
                        <a:t>от 0 до 4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Calibri"/>
                          <a:cs typeface="Times New Roman"/>
                        </a:rPr>
                        <a:t>Каждая работа оценивается в 0, 1 или 2 балла, затем баллы за все работы суммируются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554" marR="595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Calibri"/>
                          <a:cs typeface="Times New Roman"/>
                        </a:rPr>
                        <a:t>Работа не выполнена или выполнена неудовлетворительно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554" marR="595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Calibri"/>
                          <a:cs typeface="Times New Roman"/>
                        </a:rPr>
                        <a:t>0 баллов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554" marR="595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1909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Calibri"/>
                          <a:cs typeface="Times New Roman"/>
                        </a:rPr>
                        <a:t>Работа выполнена удовлетворительно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554" marR="595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Calibri"/>
                          <a:cs typeface="Times New Roman"/>
                        </a:rPr>
                        <a:t>1 балл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554" marR="595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1909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Calibri"/>
                          <a:cs typeface="Times New Roman"/>
                        </a:rPr>
                        <a:t>Работа выполнена на хорошо или отлично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554" marR="595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Calibri"/>
                          <a:cs typeface="Times New Roman"/>
                        </a:rPr>
                        <a:t>2 балла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554" marR="595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19096">
                <a:tc rowSpan="6"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Calibri"/>
                          <a:cs typeface="Times New Roman"/>
                        </a:rPr>
                        <a:t>5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554" marR="595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6"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Calibri"/>
                          <a:cs typeface="Times New Roman"/>
                        </a:rPr>
                        <a:t>Творческая (проектная) работа (тема определяется совместно с учителем)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Calibri"/>
                          <a:cs typeface="Times New Roman"/>
                        </a:rPr>
                        <a:t>Максимум оценивается в 6 баллов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554" marR="595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6"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Calibri"/>
                          <a:cs typeface="Times New Roman"/>
                        </a:rPr>
                        <a:t>Накопительная оценка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Calibri"/>
                          <a:cs typeface="Times New Roman"/>
                        </a:rPr>
                        <a:t>от 0 до 6 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554" marR="595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Calibri"/>
                          <a:cs typeface="Times New Roman"/>
                        </a:rPr>
                        <a:t>Правильность, соответствие теме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554" marR="595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554" marR="595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954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Calibri"/>
                          <a:cs typeface="Times New Roman"/>
                        </a:rPr>
                        <a:t>Полнота содержания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554" marR="595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554" marR="595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954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Calibri"/>
                          <a:cs typeface="Times New Roman"/>
                        </a:rPr>
                        <a:t>Логичность изложения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554" marR="595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554" marR="595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1909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Calibri"/>
                          <a:cs typeface="Times New Roman"/>
                        </a:rPr>
                        <a:t>Самостоятельность выполнения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554" marR="595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554" marR="595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954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Calibri"/>
                          <a:cs typeface="Times New Roman"/>
                        </a:rPr>
                        <a:t>Наличие продукта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554" marR="595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554" marR="595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4377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Calibri"/>
                          <a:cs typeface="Times New Roman"/>
                        </a:rPr>
                        <a:t>Публичное представление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554" marR="595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554" marR="595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9548">
                <a:tc gridSpan="4">
                  <a:txBody>
                    <a:bodyPr/>
                    <a:lstStyle/>
                    <a:p>
                      <a:pPr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/>
                          <a:ea typeface="Calibri"/>
                          <a:cs typeface="Times New Roman"/>
                        </a:rPr>
                        <a:t>ИТОГОВАЯ СУММА БАЛЛОВ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554" marR="595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/>
                          <a:ea typeface="Calibri"/>
                          <a:cs typeface="Times New Roman"/>
                        </a:rPr>
                        <a:t>30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554" marR="595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274638"/>
            <a:ext cx="8208912" cy="1143000"/>
          </a:xfrm>
        </p:spPr>
        <p:txBody>
          <a:bodyPr>
            <a:noAutofit/>
          </a:bodyPr>
          <a:lstStyle/>
          <a:p>
            <a:r>
              <a:rPr lang="ru-RU" sz="2500" dirty="0" smtClean="0"/>
              <a:t>Таблица для осуществления балльно-рейтинговой оценки по проектной деятельности</a:t>
            </a:r>
            <a:endParaRPr lang="ru-RU" sz="2500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611560" y="1628799"/>
          <a:ext cx="7920880" cy="3840373"/>
        </p:xfrm>
        <a:graphic>
          <a:graphicData uri="http://schemas.openxmlformats.org/drawingml/2006/table">
            <a:tbl>
              <a:tblPr/>
              <a:tblGrid>
                <a:gridCol w="592132"/>
                <a:gridCol w="1777718"/>
                <a:gridCol w="1777718"/>
                <a:gridCol w="2837208"/>
                <a:gridCol w="936104"/>
              </a:tblGrid>
              <a:tr h="439347">
                <a:tc gridSpan="5"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600" i="1" dirty="0">
                          <a:latin typeface="Times New Roman"/>
                          <a:ea typeface="Calibri"/>
                          <a:cs typeface="Times New Roman"/>
                        </a:rPr>
                        <a:t>Частно-предметные критерии (10 баллов можно набрать одним видом или несколькими видами работ)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554" marR="595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259026">
                <a:tc rowSpan="3"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Calibri"/>
                          <a:cs typeface="Times New Roman"/>
                        </a:rPr>
                        <a:t>4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554" marR="595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Calibri"/>
                          <a:cs typeface="Times New Roman"/>
                        </a:rPr>
                        <a:t>Индивидуальные дополнительные задания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Calibri"/>
                          <a:cs typeface="Times New Roman"/>
                        </a:rPr>
                        <a:t>(5 заданий)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554" marR="595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Calibri"/>
                          <a:cs typeface="Times New Roman"/>
                        </a:rPr>
                        <a:t>Каждое задание оценивается в 0,1 или 2 балла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Calibri"/>
                          <a:cs typeface="Times New Roman"/>
                        </a:rPr>
                        <a:t>от 0 до 10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554" marR="595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Calibri"/>
                          <a:cs typeface="Times New Roman"/>
                        </a:rPr>
                        <a:t>Работа не выполнена или выполнена неудовлетворительно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554" marR="595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Calibri"/>
                          <a:cs typeface="Times New Roman"/>
                        </a:rPr>
                        <a:t>0 баллов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554" marR="595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3935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Calibri"/>
                          <a:cs typeface="Times New Roman"/>
                        </a:rPr>
                        <a:t>Работа выполнена удовлетворительно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554" marR="595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Calibri"/>
                          <a:cs typeface="Times New Roman"/>
                        </a:rPr>
                        <a:t>1 балл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554" marR="595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3935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Calibri"/>
                          <a:cs typeface="Times New Roman"/>
                        </a:rPr>
                        <a:t>Работа выполнена на хорошо или отлично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554" marR="595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Calibri"/>
                          <a:cs typeface="Times New Roman"/>
                        </a:rPr>
                        <a:t>2 балла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554" marR="595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9347">
                <a:tc gridSpan="4">
                  <a:txBody>
                    <a:bodyPr/>
                    <a:lstStyle/>
                    <a:p>
                      <a:pPr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/>
                          <a:ea typeface="Calibri"/>
                          <a:cs typeface="Times New Roman"/>
                        </a:rPr>
                        <a:t>ИТОГОВАЯ СУММА БАЛЛОВ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554" marR="595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/>
                          <a:ea typeface="Calibri"/>
                          <a:cs typeface="Times New Roman"/>
                        </a:rPr>
                        <a:t>30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554" marR="595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Метро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82</TotalTime>
  <Words>496</Words>
  <Application>Microsoft Office PowerPoint</Application>
  <PresentationFormat>Экран (4:3)</PresentationFormat>
  <Paragraphs>100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Эркер</vt:lpstr>
      <vt:lpstr>Региональная инновационная площадка</vt:lpstr>
      <vt:lpstr>Предметы на которых планируется внедрение балльно-рейтинговой системы</vt:lpstr>
      <vt:lpstr>таблица, для осуществления балльно-рейтинговой оценки образовательных результатов: общие критерии и показатели</vt:lpstr>
      <vt:lpstr>Слайд 4</vt:lpstr>
      <vt:lpstr>Таблица для осуществления балльно-рейтинговой оценки по элективным курсам</vt:lpstr>
      <vt:lpstr>Таблица для осуществления балльно-рейтинговой оценки по проектной деятельности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Единый методический день «Балльно-рейтинговая система оценивания образовательных результатов в  МАОУ «Гимназия №41»   </dc:title>
  <dc:creator>Home</dc:creator>
  <cp:lastModifiedBy>Home</cp:lastModifiedBy>
  <cp:revision>16</cp:revision>
  <dcterms:created xsi:type="dcterms:W3CDTF">2021-04-12T16:50:25Z</dcterms:created>
  <dcterms:modified xsi:type="dcterms:W3CDTF">2022-06-10T13:34:11Z</dcterms:modified>
</cp:coreProperties>
</file>