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59" r:id="rId6"/>
    <p:sldId id="261" r:id="rId7"/>
    <p:sldId id="277" r:id="rId8"/>
    <p:sldId id="274" r:id="rId9"/>
    <p:sldId id="262" r:id="rId10"/>
    <p:sldId id="278" r:id="rId11"/>
    <p:sldId id="264" r:id="rId12"/>
    <p:sldId id="272" r:id="rId13"/>
    <p:sldId id="265" r:id="rId14"/>
    <p:sldId id="263" r:id="rId15"/>
    <p:sldId id="266" r:id="rId16"/>
    <p:sldId id="276" r:id="rId17"/>
    <p:sldId id="269" r:id="rId18"/>
    <p:sldId id="275" r:id="rId19"/>
    <p:sldId id="267" r:id="rId20"/>
    <p:sldId id="270" r:id="rId21"/>
    <p:sldId id="279" r:id="rId22"/>
    <p:sldId id="271" r:id="rId23"/>
    <p:sldId id="273" r:id="rId24"/>
    <p:sldId id="268" r:id="rId25"/>
  </p:sldIdLst>
  <p:sldSz cx="12192000" cy="6858000"/>
  <p:notesSz cx="6797675" cy="992505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Quattrocento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zIU0JNozOIXa6F69qPs11JZ7H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ADA91B-F143-4CA3-93E9-5106BACC9690}">
  <a:tblStyle styleId="{1AADA91B-F143-4CA3-93E9-5106BACC969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6" autoAdjust="0"/>
    <p:restoredTop sz="77278" autoAdjust="0"/>
  </p:normalViewPr>
  <p:slideViewPr>
    <p:cSldViewPr snapToGrid="0">
      <p:cViewPr varScale="1">
        <p:scale>
          <a:sx n="83" d="100"/>
          <a:sy n="83" d="100"/>
        </p:scale>
        <p:origin x="4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1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навыков и компетенций:</a:t>
            </a:r>
            <a:endParaRPr sz="14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исследовательских навыков: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требует проведения исследования, анализа данных и формулирования выводов. Это способствует развитию исследовательских навыков и критического мышления.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Углубленное изучение темы: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Работа над проектом для конференции подразумевает глубокое погружение в выбранную тему, что способствует расширению знаний и понимания.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навыков публичных выступлений: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Презентация проекта на конференции требует умения четко и структурированно излагать свои мысли, отвечать на вопросы и уверенно держаться перед аудиторией.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коммуникативных навыков: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предполагает общение с другими участниками, экспертами и организаторами, что развивает коммуникативные навыки и умение устанавливать контакты.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навыков самопрезентации: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Умение представить свой проект, рассказать о его значимости и ответить на вопросы – важный навык самопрезентации, который пригодится в будущем.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Развитие навыков работы в команде (если проект командный):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Совместная работа над проектом развивает навыки сотрудничества, распределения задач и ответственности.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Тайм-менеджмент и организация: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Подготовка проекта и выступления требует планирования времени, организации работы и соблюдения сроков.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Критическое мышление и умение отстаивать свою точку зрения: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Обсуждение проекта с экспертами и другими участниками требует умения аргументировать свою позицию и отстаивать свою точку зрения, опираясь на факты и доказательства.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Социализация и расширение кругозора:</a:t>
            </a:r>
            <a:endParaRPr sz="14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Знакомство с новыми людьми и идеями: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Конференции собирают участников из разных регионов и стран, что позволяет познакомиться с новыми людьми, узнать о различных точках зрения и обменяться опытом.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Обмен опытом с другими участниками: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Обсуждение проектов с другими участниками позволяет получить новые идеи, узнать о различных подходах к решению задач и научиться на чужом опыте.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Получение обратной связи от экспертов: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Выступление перед экспертами позволяет получить ценную обратную связь о проекте, узнать о его сильных и слабых сторонах и получить рекомендации по дальнейшему развитию.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Расширение кругозора и повышение мотивации к учебе: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позволяет узнать о новых областях знаний, увидеть практическое применение полученных знаний и повысить мотивацию к дальнейшему обучению.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Формирование научного мировоззрения: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способствует формированию научного мировоззрения, развитию интереса к науке и исследовательской деятельности.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10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Calibri"/>
              <a:buAutoNum type="arabicPeriod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Подготовка к конференции: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Написание тезисов и доклада: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Подготовка тезисов и доклада, соответствующих требованиям конференции. Важно научить ребенка грамотно структурировать информацию, выделять ключевые моменты и представлять результаты исследования в четкой и лаконичной форме 1.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Разработка презентации: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Создание наглядной и информативной презентации для сопровождения доклада. Презентация должна быть визуально привлекательной и содержать ключевые результаты исследования 1.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Репетиция выступления: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Проведение репетиций выступления для отработки навыков публичного выступления и уверенного представления результатов исследования 1.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Calibri"/>
              <a:buAutoNum type="arabicPeriod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Участие в конференции: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Представление проекта: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конференции, представление результатов исследования и ответы на вопросы жюри и аудитории 1.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Общение с экспертами: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Общение с экспертами и другими участниками конференции для обмена опытом и получения новых знаний 1.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Персональный рост и достижения:</a:t>
            </a:r>
            <a:endParaRPr lang="ru-RU" sz="14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Повышение самооценки и уверенности в себе: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Успешное выступление на конференции повышает самооценку и уверенность в своих силах.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Признание достижений: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конференции и получение награды – это признание достижений ребенка и его работы.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Мотивация к дальнейшему развитию: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Успешное участие в конференции мотивирует к дальнейшему развитию, участию в новых проектах и достижению новых целей.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Преимущества при поступлении в вуз: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и наличие публикаций может стать преимуществом при поступлении в вуз, особенно на специальности, связанные с наукой и исследованиями.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Формирование портфолио: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Участие в конференциях и получение наград может стать важным элементом портфолио ребенка, который будет полезен при поступлении в вуз и при устройстве на работу в будущем.</a:t>
            </a:r>
            <a:endParaRPr lang="ru-RU"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545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b="1" dirty="0"/>
              <a:t>Какой конкретный эффект может быть достигнут во время выполнения проекта, т.е. если проект будет выполнен, то какого конкретно </a:t>
            </a:r>
            <a:r>
              <a:rPr lang="ru-RU" b="1" dirty="0">
                <a:solidFill>
                  <a:srgbClr val="FF0000"/>
                </a:solidFill>
              </a:rPr>
              <a:t>улучшения или изменения </a:t>
            </a:r>
            <a:r>
              <a:rPr lang="ru-RU" b="1" dirty="0"/>
              <a:t>следует ожидать в связи с решаемой в рамках проекта проблемой?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054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+mn-lt"/>
              </a:rPr>
              <a:t>Практика в школе  </a:t>
            </a:r>
            <a:r>
              <a:rPr lang="ru-RU" sz="1400" dirty="0" err="1">
                <a:latin typeface="+mn-lt"/>
              </a:rPr>
              <a:t>унас</a:t>
            </a:r>
            <a:endParaRPr sz="1400" dirty="0">
              <a:latin typeface="+mn-lt"/>
            </a:endParaRPr>
          </a:p>
        </p:txBody>
      </p:sp>
      <p:sp>
        <p:nvSpPr>
          <p:cNvPr id="243" name="Google Shape;243;p12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ru-RU" sz="2000" b="0" i="0" dirty="0">
                <a:effectLst/>
                <a:latin typeface="-apple-system"/>
              </a:rPr>
              <a:t>В современном образовательном пространстве одной из ключевых задач педагога является создание условий для раскрытия потенциала каждого учащегося. Традиционные методы обучения не всегда позволяют учесть индивидуальные особенности, интересы и темпы усвоения материала. Решение этой проблемы лежит в плоскости выстраивания </a:t>
            </a:r>
            <a:r>
              <a:rPr lang="ru-RU" sz="2000" b="1" i="0" dirty="0">
                <a:effectLst/>
                <a:latin typeface="-apple-system"/>
              </a:rPr>
              <a:t>индивидуальной образовательной траектории (ИОТ)</a:t>
            </a:r>
            <a:r>
              <a:rPr lang="ru-RU" sz="2000" b="0" i="0" dirty="0">
                <a:effectLst/>
                <a:latin typeface="-apple-system"/>
              </a:rPr>
              <a:t> — персонализированного пути обучения, который строится с учётом целей, способностей и интересов учащегося.</a:t>
            </a:r>
            <a:endParaRPr sz="1400" dirty="0">
              <a:latin typeface="+mj-lt"/>
            </a:endParaRPr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ru-RU" sz="1400" dirty="0">
                <a:latin typeface="+mn-lt"/>
                <a:ea typeface="Times New Roman"/>
                <a:cs typeface="Times New Roman"/>
                <a:sym typeface="Times New Roman"/>
              </a:rPr>
              <a:t>в процессе обучения учитываются ценностные ориентации ребенка и структура его убеждений, на основе которых формируется его «внутренняя модель мира», при этом отношения учитель-ученик построены на принципах сотрудничества и свободы выбора. </a:t>
            </a:r>
            <a:endParaRPr sz="14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3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Одной из методик, используемых при проектировании образовательного маршрута является метод проектов.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Принципы построения ИОМ - это</a:t>
            </a:r>
            <a:endParaRPr sz="1400" dirty="0"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Индивидуализация, гибкость, активность, сотрудничество и поддержка 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Noto Sans Symbols"/>
              <a:buChar char="∙"/>
            </a:pP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Вариативность программ и учебных курсов 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Times New Roman"/>
              <a:buNone/>
            </a:pPr>
            <a:r>
              <a:rPr lang="ru-RU" sz="1400" b="1" dirty="0">
                <a:solidFill>
                  <a:schemeClr val="accent2"/>
                </a:solidFill>
                <a:latin typeface="+mj-lt"/>
                <a:ea typeface="Times New Roman"/>
                <a:cs typeface="Times New Roman"/>
                <a:sym typeface="Times New Roman"/>
              </a:rPr>
              <a:t>Как помочь ученику в успешной социализации и выборе профессиональной деятельности?</a:t>
            </a:r>
            <a:endParaRPr sz="14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Успешный человек, в том числе, ученик, чувствует уверенность в собственных силах, позитивно оценивает себя, стремиться достичь высоких результатов. </a:t>
            </a:r>
            <a:endParaRPr sz="14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Наше образовательное учреждение предоставляет ученикам возможность формирования индивидуальных учебных планов, а также обязательно предусмотрено выполнение </a:t>
            </a:r>
            <a:r>
              <a:rPr lang="ru-RU" sz="1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обучающимися индивидуального проекта. </a:t>
            </a:r>
            <a:endParaRPr sz="14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Использование  метода  проектов  в  учебном  процессе  особенно актуален в настоящее время. При этом его использование помогает одновременно формировать все составляющие образовательного результата: личностный, метапредметный и предметный. </a:t>
            </a:r>
            <a:endParaRPr sz="14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1. Диагностика способностей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Индивидуальная программа начинается с оценки уровня знаний, творческих возможностей и склонностей ребенка. Это помогает определить направление развития: научные исследования, искусство, спорт или другие области.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Это может включать тесты, наблюдения, анализ портфолио и беседы с ребенком и родителями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2. Гибкость образовательной траектории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Маршрут должен учитывать индивидуальные темпы усвоения материала. Для одних детей важен быстрый прогресс, другим нужна более медленная, но глубокая проработка тем.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4. Проектная деятельность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Одарённые дети часто проявляют интерес к самостоятельному исследованию и проектированию. Включенные в программу проекты позволяют развивать креативность и критическое мышление, работая над интересными и значимыми задачами.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5. Обучение через опыт включает в себя лабораторные работы, мастер-классы, участие в научных конференциях или художественных выставках.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6. Развитие эмоциональной устойчивости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Успех требует не только интеллектуальных усилий, но и умения справляться с неудачами. Психологическая поддержка помогает детям сохранять уверенность в себе и преодолевать трудности.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7. Сетевое взаимодействие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Участие в сообществах, объединяющих талантливых способствует обмену опытом и расширению кругозора.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3. Важна Поддержка педагогов и наставников</a:t>
            </a:r>
            <a:endParaRPr lang="ru-RU"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Таким образом, индивидуальный маршрут позволяет создавать оптимальную среду для развития таланта, учитывая интересы и особенности каждого ребёнка.</a:t>
            </a:r>
            <a:endParaRPr sz="12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34" name="Google Shape;134;p6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После проведения диагностики переходим к этапу </a:t>
            </a:r>
            <a:endParaRPr sz="14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Определения целей: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Совместно с ребенком и родителями формулируются образовательные цели, которые должны быть достигнуты в процессе работы над проектом и участия в конференции. </a:t>
            </a:r>
            <a:endParaRPr sz="14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Выбор темы проекта: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Тема проекта должна соответствовать интересам и способностям ребенка, а также быть достаточно сложной и актуальной, чтобы стимулировать его интеллектуальный рост 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Определение ресурсов: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Выявление необходимых ресурсов для реализации проекта, включая литературу, оборудование, консультации специалистов и доступ к онлайн-платформам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Разработка плана работы: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Составление подробного плана работы над проектом с указанием сроков выполнения каждого этапа. План должен быть гибким и адаптироваться к изменяющимся потребностям ребенка 2.</a:t>
            </a:r>
            <a:endParaRPr sz="1400" dirty="0">
              <a:solidFill>
                <a:srgbClr val="21252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Выбор формы участия в конференции:</a:t>
            </a:r>
            <a:r>
              <a:rPr lang="ru-RU" sz="1400" dirty="0">
                <a:solidFill>
                  <a:srgbClr val="212529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 Определение наиболее подходящей формы участия в конференции, будь то стендовый доклад, устное выступление или участие в конкурсе проектов </a:t>
            </a:r>
            <a:endParaRPr sz="1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57" name="Google Shape;157;p7:notes"/>
          <p:cNvSpPr txBox="1">
            <a:spLocks noGrp="1"/>
          </p:cNvSpPr>
          <p:nvPr>
            <p:ph type="sldNum" idx="12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Calibri"/>
              <a:buAutoNum type="arabicPeriod"/>
            </a:pPr>
            <a:r>
              <a:rPr lang="ru-RU" sz="1200" b="1" dirty="0">
                <a:solidFill>
                  <a:srgbClr val="2125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Оценка и рефлексия:</a:t>
            </a:r>
            <a:endParaRPr lang="ru-RU" sz="1200" dirty="0"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200" b="1" dirty="0">
                <a:solidFill>
                  <a:srgbClr val="2125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Анализ результатов:</a:t>
            </a:r>
            <a:r>
              <a:rPr lang="ru-RU" sz="1200" dirty="0">
                <a:solidFill>
                  <a:srgbClr val="2125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Анализ результатов участия в конференции, выявление сильных и слабых сторон проекта и выступления 2.</a:t>
            </a:r>
            <a:endParaRPr lang="ru-RU" sz="1200" dirty="0"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Courier New"/>
              <a:buChar char="o"/>
            </a:pPr>
            <a:r>
              <a:rPr lang="ru-RU" sz="1200" b="1" dirty="0">
                <a:solidFill>
                  <a:srgbClr val="2125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Самооценка ребенка:</a:t>
            </a:r>
            <a:r>
              <a:rPr lang="ru-RU" sz="1200" dirty="0">
                <a:solidFill>
                  <a:srgbClr val="21252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Самооценка ребенка своей работы над проектом и участия в конференции. Важно научить ребенка анализировать свои достижения и неудачи, а также определять направления для дальнейшего развития 2.</a:t>
            </a:r>
            <a:endParaRPr lang="ru-RU" sz="1200" dirty="0"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83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ontur.ru/lp/den-dlya-uchitely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942"/>
          <a:stretch/>
        </p:blipFill>
        <p:spPr>
          <a:xfrm flipH="1">
            <a:off x="-1" y="705738"/>
            <a:ext cx="6885709" cy="5929744"/>
          </a:xfrm>
          <a:prstGeom prst="rect">
            <a:avLst/>
          </a:prstGeom>
        </p:spPr>
      </p:pic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3709730" y="311892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00000"/>
              </a:lnSpc>
              <a:buSzPts val="4000"/>
            </a:pPr>
            <a:r>
              <a:rPr lang="ru-RU" sz="4000" b="1" dirty="0">
                <a:solidFill>
                  <a:srgbClr val="660066"/>
                </a:solidFill>
              </a:rPr>
              <a:t>ВЫСТРАИВАНИЕ </a:t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>ИНДИВИДУАЛЬНОЙ ОБРАЗОВАТЕЛЬНОЙ </a:t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>ТРАЕКТОРИИ УЧАЩИХСЯ </a:t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>ЧЕРЕЗ ПРОЕКТНУЮ ДЕЯТЕЛЬНОСТЬ</a:t>
            </a:r>
            <a:r>
              <a:rPr lang="ru-RU" dirty="0">
                <a:solidFill>
                  <a:srgbClr val="660066"/>
                </a:solidFill>
              </a:rPr>
              <a:t>	</a:t>
            </a:r>
            <a:br>
              <a:rPr lang="ru-RU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/>
            </a:r>
            <a:br>
              <a:rPr lang="ru-RU" sz="4000" b="1" dirty="0">
                <a:solidFill>
                  <a:srgbClr val="660066"/>
                </a:solidFill>
              </a:rPr>
            </a:b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2751065" y="464622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dirty="0"/>
              <a:t>Автор: </a:t>
            </a:r>
            <a:r>
              <a:rPr lang="ru-RU" dirty="0">
                <a:solidFill>
                  <a:schemeClr val="dk1"/>
                </a:solidFill>
              </a:rPr>
              <a:t>Ильичёва Ольга Николаевна,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dirty="0">
                <a:solidFill>
                  <a:schemeClr val="dk1"/>
                </a:solidFill>
              </a:rPr>
              <a:t>учитель информатики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dirty="0">
                <a:solidFill>
                  <a:schemeClr val="dk1"/>
                </a:solidFill>
              </a:rPr>
              <a:t>высшей квалификационной категории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dirty="0">
                <a:solidFill>
                  <a:schemeClr val="dk1"/>
                </a:solidFill>
              </a:rPr>
              <a:t>МАОУ «Гимназия № 41»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dirty="0">
                <a:solidFill>
                  <a:schemeClr val="dk1"/>
                </a:solidFill>
              </a:rPr>
              <a:t>г. Новоуральск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63236" y="182518"/>
            <a:ext cx="11513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XXIX областная научно-практическая конференция </a:t>
            </a:r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Психологизация</a:t>
            </a:r>
            <a:r>
              <a:rPr lang="ru-RU" b="1" dirty="0"/>
              <a:t> образовательного процесса: поиски, опыт, перспективы»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05573-0EFA-4684-9D18-9AA7D3A9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4" y="18255"/>
            <a:ext cx="11353800" cy="1325563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Роль педагога в выстраивании ИОТ через проектную деятельность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72E4E9-BEE1-4622-85D0-1D8EBA34F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648618"/>
            <a:ext cx="11353799" cy="4949406"/>
          </a:xfrm>
        </p:spPr>
        <p:txBody>
          <a:bodyPr/>
          <a:lstStyle/>
          <a:p>
            <a:pPr marL="114300" indent="0" algn="l">
              <a:lnSpc>
                <a:spcPct val="100000"/>
              </a:lnSpc>
              <a:buNone/>
            </a:pPr>
            <a:r>
              <a:rPr lang="ru-RU" dirty="0">
                <a:latin typeface="Arial Narrow" panose="020B0606020202030204" pitchFamily="34" charset="0"/>
                <a:cs typeface="Times New Roman"/>
              </a:rPr>
              <a:t>Педагог выполняет функции: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наставника 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— помогает в выборе темы, планировании, консультирует;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мотиватора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поддерживает интерес учащегося, создаёт ситуацию успеха;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организатора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обеспечивает доступ к ресурсам, координирует работу;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эксперта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оценивает результаты, даёт обратную связь;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партнёра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участвует в обсуждении идей, делится опытом.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8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111103" y="-413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Всё начинается здесь…</a:t>
            </a:r>
            <a:endParaRPr sz="4000" b="1" dirty="0">
              <a:solidFill>
                <a:srgbClr val="660066"/>
              </a:solidFill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455" y="87744"/>
            <a:ext cx="1883305" cy="1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985" y="2918589"/>
            <a:ext cx="1966767" cy="851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9"/>
          <p:cNvGrpSpPr/>
          <p:nvPr/>
        </p:nvGrpSpPr>
        <p:grpSpPr>
          <a:xfrm>
            <a:off x="353521" y="1434253"/>
            <a:ext cx="11894611" cy="5273310"/>
            <a:chOff x="-1189698" y="0"/>
            <a:chExt cx="11894611" cy="5273310"/>
          </a:xfrm>
        </p:grpSpPr>
        <p:sp>
          <p:nvSpPr>
            <p:cNvPr id="196" name="Google Shape;196;p9"/>
            <p:cNvSpPr/>
            <p:nvPr/>
          </p:nvSpPr>
          <p:spPr>
            <a:xfrm rot="5400000">
              <a:off x="806203" y="2913785"/>
              <a:ext cx="1185955" cy="174488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199209" y="3488466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 txBox="1"/>
            <p:nvPr/>
          </p:nvSpPr>
          <p:spPr>
            <a:xfrm>
              <a:off x="737464" y="3453837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buSzPts val="1400"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Бакулев Семен – призер по информатике (</a:t>
              </a:r>
              <a:r>
                <a:rPr lang="ru-RU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Times New Roman"/>
                </a:rPr>
                <a:t>муниципальный</a:t>
              </a: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 этап, 2020 г.)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875710" y="2737032"/>
              <a:ext cx="336150" cy="33615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5400000">
              <a:off x="2718910" y="1598097"/>
              <a:ext cx="1185955" cy="197340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363034" y="2211470"/>
              <a:ext cx="1917731" cy="3061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 txBox="1"/>
            <p:nvPr/>
          </p:nvSpPr>
          <p:spPr>
            <a:xfrm>
              <a:off x="2585575" y="2211470"/>
              <a:ext cx="1967621" cy="3061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t" anchorCtr="0">
              <a:noAutofit/>
            </a:bodyPr>
            <a:lstStyle/>
            <a:p>
              <a:pPr marL="0" lvl="0" indent="0">
                <a:lnSpc>
                  <a:spcPct val="90000"/>
                </a:lnSpc>
                <a:spcBef>
                  <a:spcPts val="0"/>
                </a:spcBef>
                <a:buSzPts val="1400"/>
                <a:buFont typeface="Arial"/>
                <a:buNone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19 марта 2021 г., итоговая сессия </a:t>
              </a:r>
              <a:r>
                <a:rPr lang="ru-RU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Times New Roman"/>
                </a:rPr>
                <a:t>Городского научного общества учащихся:</a:t>
              </a:r>
              <a:endParaRPr b="1" dirty="0">
                <a:solidFill>
                  <a:srgbClr val="FF0000"/>
                </a:solidFill>
                <a:latin typeface="Calibri"/>
                <a:ea typeface="Calibri"/>
                <a:cs typeface="Calibri"/>
              </a:endParaRPr>
            </a:p>
            <a:p>
              <a:pPr marL="0" lvl="0" indent="0">
                <a:lnSpc>
                  <a:spcPct val="90000"/>
                </a:lnSpc>
                <a:spcBef>
                  <a:spcPts val="490"/>
                </a:spcBef>
                <a:buSzPts val="1400"/>
                <a:buFont typeface="Arial"/>
                <a:buNone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В конкурсе творческих проектов</a:t>
              </a:r>
              <a:b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</a:b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I место - Бобрик Вячеслав, 10 класс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0" lvl="0" indent="0">
                <a:lnSpc>
                  <a:spcPct val="90000"/>
                </a:lnSpc>
                <a:spcBef>
                  <a:spcPts val="490"/>
                </a:spcBef>
                <a:buSzPts val="1400"/>
                <a:buFont typeface="Arial"/>
                <a:buNone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В конкурсе исследовательских работ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0" lvl="0" indent="0">
                <a:lnSpc>
                  <a:spcPct val="90000"/>
                </a:lnSpc>
                <a:spcBef>
                  <a:spcPts val="490"/>
                </a:spcBef>
                <a:buSzPts val="1400"/>
                <a:buFont typeface="Arial"/>
                <a:buNone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I место - Бакулев Семен, 9 класс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825684" y="1463781"/>
              <a:ext cx="336150" cy="336150"/>
            </a:xfrm>
            <a:prstGeom prst="triangle">
              <a:avLst>
                <a:gd name="adj" fmla="val 10000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 rot="5400000">
              <a:off x="4759227" y="1054194"/>
              <a:ext cx="1185955" cy="197340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6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592155" y="1737407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 txBox="1"/>
            <p:nvPr/>
          </p:nvSpPr>
          <p:spPr>
            <a:xfrm>
              <a:off x="4592155" y="1737407"/>
              <a:ext cx="1951441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buSzPts val="1400"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20 апреля 2021, XI Евразийский экономический форум молодежи в Уральском государственном экономическом университете. </a:t>
              </a:r>
            </a:p>
            <a:p>
              <a:pPr>
                <a:lnSpc>
                  <a:spcPct val="90000"/>
                </a:lnSpc>
                <a:spcBef>
                  <a:spcPts val="0"/>
                </a:spcBef>
                <a:buSzPts val="1400"/>
              </a:pPr>
              <a:endPara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endParaRPr>
            </a:p>
            <a:p>
              <a:pPr>
                <a:lnSpc>
                  <a:spcPct val="90000"/>
                </a:lnSpc>
                <a:spcBef>
                  <a:spcPts val="0"/>
                </a:spcBef>
                <a:buSzPts val="1400"/>
              </a:pPr>
              <a:r>
                <a:rPr lang="ru-RU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Times New Roman"/>
                </a:rPr>
                <a:t>Международный Конгресс школьников</a:t>
              </a: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,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>
                <a:lnSpc>
                  <a:spcPct val="90000"/>
                </a:lnSpc>
                <a:spcBef>
                  <a:spcPts val="490"/>
                </a:spcBef>
                <a:buSzPts val="1400"/>
              </a:pPr>
              <a:r>
                <a:rPr lang="ru-RU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Times New Roman"/>
                </a:rPr>
                <a:t>Бакулев Семён - III место в номинации «Компьютерный гений»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6006711" y="908909"/>
              <a:ext cx="336150" cy="336150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6546530" y="1104119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536913" y="0"/>
              <a:ext cx="336150" cy="33615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 rot="5400000">
              <a:off x="6930743" y="-133999"/>
              <a:ext cx="1185955" cy="197340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923314" y="564422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 txBox="1"/>
            <p:nvPr/>
          </p:nvSpPr>
          <p:spPr>
            <a:xfrm>
              <a:off x="8923314" y="564422"/>
              <a:ext cx="1781599" cy="1561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Calibri"/>
                <a:buNone/>
              </a:pP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6;p9"/>
            <p:cNvSpPr/>
            <p:nvPr/>
          </p:nvSpPr>
          <p:spPr>
            <a:xfrm rot="5400000">
              <a:off x="-974698" y="3872355"/>
              <a:ext cx="1185955" cy="161595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00000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9;p9"/>
            <p:cNvSpPr/>
            <p:nvPr/>
          </p:nvSpPr>
          <p:spPr>
            <a:xfrm>
              <a:off x="34987" y="3619836"/>
              <a:ext cx="336150" cy="33615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9"/>
          <p:cNvSpPr txBox="1"/>
          <p:nvPr/>
        </p:nvSpPr>
        <p:spPr>
          <a:xfrm>
            <a:off x="8376299" y="2023868"/>
            <a:ext cx="2230916" cy="36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18-21 марта 2022г. 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Times New Roman"/>
              </a:rPr>
              <a:t>всероссийская конференция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«Старт в инновации» на базе физтех-лицея МФТИ (г. Долгопрудный, Московская обл.)</a:t>
            </a:r>
            <a:b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</a:b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Бакулев Семён (10А класс) – победитель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Бобрик Вячеслав (11А)  - призер,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Шитов Артём (11А) - участник</a:t>
            </a:r>
            <a:b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</a:b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Times New Roman"/>
              </a:rPr>
              <a:t>Ребята защищали свои проекты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6" name="Google Shape;21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991" y="1543514"/>
            <a:ext cx="1681132" cy="150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07215" y="4627501"/>
            <a:ext cx="1559625" cy="219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86823" y="0"/>
            <a:ext cx="1559625" cy="220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3468" y="498400"/>
            <a:ext cx="1640308" cy="227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6823" y="2286955"/>
            <a:ext cx="1559625" cy="21943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4134" y="5755682"/>
            <a:ext cx="1344324" cy="95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Защита учебных проектов в 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гимназии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828" y="3548846"/>
            <a:ext cx="1234488" cy="17831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423" y="1020040"/>
            <a:ext cx="1060017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Маленькие возможности </a:t>
            </a:r>
            <a:br>
              <a:rPr lang="ru-RU" dirty="0"/>
            </a:br>
            <a:r>
              <a:rPr lang="ru-RU" dirty="0"/>
              <a:t>часто являются началом </a:t>
            </a:r>
            <a:br>
              <a:rPr lang="ru-RU" dirty="0"/>
            </a:br>
            <a:r>
              <a:rPr lang="ru-RU" dirty="0"/>
              <a:t>великих проектов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Демосфен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1243" y="2856133"/>
            <a:ext cx="10515600" cy="435133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4800" b="1" dirty="0">
                <a:solidFill>
                  <a:srgbClr val="660066"/>
                </a:solidFill>
              </a:rPr>
              <a:t>Результат – эффект</a:t>
            </a:r>
          </a:p>
        </p:txBody>
      </p:sp>
    </p:spTree>
    <p:extLst>
      <p:ext uri="{BB962C8B-B14F-4D97-AF65-F5344CB8AC3E}">
        <p14:creationId xmlns:p14="http://schemas.microsoft.com/office/powerpoint/2010/main" val="234060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body" idx="1"/>
          </p:nvPr>
        </p:nvSpPr>
        <p:spPr>
          <a:xfrm>
            <a:off x="320614" y="192597"/>
            <a:ext cx="1161959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ru-RU" sz="4000" b="1" dirty="0">
                <a:solidFill>
                  <a:srgbClr val="660066"/>
                </a:solidFill>
              </a:rPr>
              <a:t>Участие в конференциях различного уровня с проектами даёт ребёнку множество преимуществ</a:t>
            </a:r>
            <a:endParaRPr sz="4000" b="1" dirty="0">
              <a:solidFill>
                <a:srgbClr val="660066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1187570" y="1418965"/>
            <a:ext cx="9661584" cy="3222051"/>
            <a:chOff x="0" y="771985"/>
            <a:chExt cx="9661584" cy="3222051"/>
          </a:xfrm>
        </p:grpSpPr>
        <p:sp>
          <p:nvSpPr>
            <p:cNvPr id="228" name="Google Shape;228;p10"/>
            <p:cNvSpPr/>
            <p:nvPr/>
          </p:nvSpPr>
          <p:spPr>
            <a:xfrm>
              <a:off x="0" y="3261850"/>
              <a:ext cx="9661584" cy="732186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0" y="3261850"/>
              <a:ext cx="9661584" cy="732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Персональный рост и достижения</a:t>
              </a:r>
              <a:endParaRPr sz="1800" b="1" dirty="0"/>
            </a:p>
          </p:txBody>
        </p:sp>
        <p:sp>
          <p:nvSpPr>
            <p:cNvPr id="230" name="Google Shape;230;p10"/>
            <p:cNvSpPr/>
            <p:nvPr/>
          </p:nvSpPr>
          <p:spPr>
            <a:xfrm rot="10800000">
              <a:off x="0" y="1831766"/>
              <a:ext cx="9661584" cy="14668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 txBox="1"/>
            <p:nvPr/>
          </p:nvSpPr>
          <p:spPr>
            <a:xfrm>
              <a:off x="0" y="1831766"/>
              <a:ext cx="9661584" cy="95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dirty="0">
                  <a:latin typeface="Quattrocento Sans"/>
                  <a:ea typeface="Quattrocento Sans"/>
                  <a:cs typeface="Quattrocento Sans"/>
                  <a:sym typeface="Quattrocento Sans"/>
                </a:rPr>
                <a:t>Социализация и расширение кругозора</a:t>
              </a:r>
              <a:endParaRPr sz="1800" b="1" dirty="0"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0" y="771985"/>
              <a:ext cx="9661584" cy="11870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 txBox="1"/>
            <p:nvPr/>
          </p:nvSpPr>
          <p:spPr>
            <a:xfrm>
              <a:off x="0" y="771985"/>
              <a:ext cx="9661584" cy="77133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dirty="0">
                  <a:latin typeface="Quattrocento Sans"/>
                  <a:ea typeface="Quattrocento Sans"/>
                  <a:cs typeface="Quattrocento Sans"/>
                  <a:sym typeface="Quattrocento Sans"/>
                </a:rPr>
                <a:t>Развитие навыков и компетенций</a:t>
              </a:r>
              <a:endParaRPr sz="1800" b="1" dirty="0"/>
            </a:p>
          </p:txBody>
        </p:sp>
      </p:grpSp>
      <p:sp>
        <p:nvSpPr>
          <p:cNvPr id="234" name="Google Shape;234;p10"/>
          <p:cNvSpPr txBox="1"/>
          <p:nvPr/>
        </p:nvSpPr>
        <p:spPr>
          <a:xfrm>
            <a:off x="0" y="5011381"/>
            <a:ext cx="1239078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УЧАСТИЕ В КОНФЕРЕНЦИЯХ И НАЛИЧИЕ ПУБЛИКАЦИЙ МОЖЕТ СТАТЬ ПРЕИМУЩЕСТВОМ ПРИ ПОСТУПЛЕНИИ В ВУЗ, ОСОБЕННО НА СПЕЦИАЛЬНОСТИ, СВЯЗАННЫЕ С НАУКОЙ И ИССЛЕДОВАНИЯМИ</a:t>
            </a:r>
            <a:endParaRPr sz="32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212035" y="-98374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Сложившаяся система работы дает стабильно высокие результаты </a:t>
            </a:r>
            <a:endParaRPr sz="4000" b="1" dirty="0">
              <a:solidFill>
                <a:srgbClr val="660066"/>
              </a:solidFill>
            </a:endParaRPr>
          </a:p>
        </p:txBody>
      </p:sp>
      <p:graphicFrame>
        <p:nvGraphicFramePr>
          <p:cNvPr id="187" name="Google Shape;187;p8"/>
          <p:cNvGraphicFramePr/>
          <p:nvPr>
            <p:extLst>
              <p:ext uri="{D42A27DB-BD31-4B8C-83A1-F6EECF244321}">
                <p14:modId xmlns:p14="http://schemas.microsoft.com/office/powerpoint/2010/main" val="692974749"/>
              </p:ext>
            </p:extLst>
          </p:nvPr>
        </p:nvGraphicFramePr>
        <p:xfrm>
          <a:off x="212035" y="1051929"/>
          <a:ext cx="11767929" cy="5902880"/>
        </p:xfrm>
        <a:graphic>
          <a:graphicData uri="http://schemas.openxmlformats.org/drawingml/2006/table">
            <a:tbl>
              <a:tblPr firstRow="1" firstCol="1" bandRow="1">
                <a:noFill/>
                <a:tableStyleId>{1AADA91B-F143-4CA3-93E9-5106BACC9690}</a:tableStyleId>
              </a:tblPr>
              <a:tblGrid>
                <a:gridCol w="152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0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24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ФИ учащегося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класс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Тема проекта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статус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мероприятие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33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Бобрик Вячеслав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/>
                        <a:t>11</a:t>
                      </a:r>
                      <a:endParaRPr sz="12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Компьютерная игра «Три Титана» 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/>
                        <a:t>призер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u="none" strike="noStrike" cap="none" dirty="0"/>
                        <a:t>Всероссийская НПК </a:t>
                      </a:r>
                      <a:r>
                        <a:rPr lang="ru-RU" sz="1400" u="none" strike="noStrike" cap="none" dirty="0"/>
                        <a:t>"Старт в инновации" (фонд развития </a:t>
                      </a:r>
                      <a:r>
                        <a:rPr lang="ru-RU" sz="1400" u="none" strike="noStrike" cap="none" dirty="0" err="1"/>
                        <a:t>физ</a:t>
                      </a:r>
                      <a:r>
                        <a:rPr lang="ru-RU" sz="1400" u="none" strike="noStrike" cap="none" dirty="0"/>
                        <a:t>-тех школ им. П.Л. </a:t>
                      </a:r>
                      <a:r>
                        <a:rPr lang="ru-RU" sz="1400" u="none" strike="noStrike" cap="none" dirty="0" err="1"/>
                        <a:t>Капицы</a:t>
                      </a:r>
                      <a:r>
                        <a:rPr lang="ru-RU" sz="1400" u="none" strike="noStrike" cap="none" dirty="0"/>
                        <a:t>),</a:t>
                      </a:r>
                      <a:r>
                        <a:rPr lang="ru-RU" sz="1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г. Долгопрудный</a:t>
                      </a:r>
                      <a:endParaRPr sz="1600" dirty="0"/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6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Бобрик Вячеслав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Компьютерная игра «Три Титана» 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/>
                        <a:t>призер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/>
                        <a:t>Межмуниципальный </a:t>
                      </a:r>
                      <a:r>
                        <a:rPr lang="ru-RU" sz="1400" u="none" strike="noStrike" cap="none" dirty="0"/>
                        <a:t>фестиваль исследовательских и социальных проектов «Уральские самоцветы»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Бобрик Вячеслав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Мобильное приложение "</a:t>
                      </a:r>
                      <a:r>
                        <a:rPr lang="ru-RU" sz="1400" u="none" strike="noStrike" cap="none" dirty="0" err="1"/>
                        <a:t>VerbsHelper</a:t>
                      </a:r>
                      <a:r>
                        <a:rPr lang="ru-RU" sz="1400" u="none" strike="noStrike" cap="none" dirty="0"/>
                        <a:t>"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/>
                        <a:t>призер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/>
                        <a:t>Региональная</a:t>
                      </a:r>
                      <a:r>
                        <a:rPr lang="ru-RU" sz="1400" u="none" strike="noStrike" cap="none" dirty="0"/>
                        <a:t> НПК «Апрельские чтения»</a:t>
                      </a:r>
                      <a:endParaRPr sz="1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7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Бакулев Семен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Мобильное приложение «Ассистент туриста»</a:t>
                      </a:r>
                      <a:endParaRPr sz="1400" dirty="0"/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участник</a:t>
                      </a:r>
                      <a:endParaRPr sz="1800"/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Всероссийская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НПК "Старт в инновации" (фонд развития </a:t>
                      </a:r>
                      <a:r>
                        <a:rPr lang="ru-RU" sz="140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физ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-тех школ им. П.Л. </a:t>
                      </a:r>
                      <a:r>
                        <a:rPr lang="ru-RU" sz="140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Капицы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), г. Долгопрудный</a:t>
                      </a:r>
                      <a:endParaRPr sz="1600" dirty="0"/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Бакулев Семен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10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Кроссплатформенное приложение «</a:t>
                      </a:r>
                      <a:r>
                        <a:rPr lang="ru-RU" sz="1400" dirty="0" err="1"/>
                        <a:t>Witrans</a:t>
                      </a:r>
                      <a:r>
                        <a:rPr lang="ru-RU" sz="1400" dirty="0"/>
                        <a:t>» для оптимизации передачи данных в пределах домашней сети (LAN)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победитель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/>
                        <a:t>Всероссийская</a:t>
                      </a:r>
                      <a:r>
                        <a:rPr lang="ru-RU" sz="1400" dirty="0"/>
                        <a:t> НПК "Старт в инновации" (фонд развития </a:t>
                      </a:r>
                      <a:r>
                        <a:rPr lang="ru-RU" sz="1400" dirty="0" err="1"/>
                        <a:t>физ</a:t>
                      </a:r>
                      <a:r>
                        <a:rPr lang="ru-RU" sz="1400" dirty="0"/>
                        <a:t>-тех школ им. П.Л. </a:t>
                      </a:r>
                      <a:r>
                        <a:rPr lang="ru-RU" sz="1400" dirty="0" err="1"/>
                        <a:t>Капицы</a:t>
                      </a:r>
                      <a:r>
                        <a:rPr lang="ru-RU" sz="1400" dirty="0"/>
                        <a:t>),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г. Долгопрудный</a:t>
                      </a:r>
                      <a:endParaRPr sz="1600" dirty="0"/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Бакулев Семен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10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Кроссплатформенное приложение «</a:t>
                      </a:r>
                      <a:r>
                        <a:rPr lang="ru-RU" sz="1400" dirty="0" err="1"/>
                        <a:t>Witrans</a:t>
                      </a:r>
                      <a:r>
                        <a:rPr lang="ru-RU" sz="1400" dirty="0"/>
                        <a:t>» для оптимизации передачи данных в пределах домашней сети (LAN)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победитель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Региональная</a:t>
                      </a:r>
                      <a:r>
                        <a:rPr lang="ru-RU" sz="1400" dirty="0"/>
                        <a:t> НПК «Апрельские чтения»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06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Бакулев Семен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Система отслеживания мобильного устройства «</a:t>
                      </a:r>
                      <a:r>
                        <a:rPr lang="ru-RU" sz="1400" dirty="0" err="1"/>
                        <a:t>Spotter</a:t>
                      </a:r>
                      <a:r>
                        <a:rPr lang="ru-RU" sz="1400" dirty="0"/>
                        <a:t>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участник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Заочный тур </a:t>
                      </a:r>
                      <a:r>
                        <a:rPr lang="ru-RU" sz="1400" b="1" dirty="0"/>
                        <a:t>областного этапа </a:t>
                      </a:r>
                      <a:r>
                        <a:rPr lang="ru-RU" sz="1400" dirty="0"/>
                        <a:t>научно-практической конференции обучающихся Свердловской области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Бакулев Семен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Система отслеживания мобильного устройства «</a:t>
                      </a:r>
                      <a:r>
                        <a:rPr lang="ru-RU" sz="1400" dirty="0" err="1"/>
                        <a:t>Spotter</a:t>
                      </a:r>
                      <a:r>
                        <a:rPr lang="ru-RU" sz="1400" dirty="0"/>
                        <a:t>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призер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Областной этап </a:t>
                      </a:r>
                      <a:r>
                        <a:rPr lang="ru-RU" sz="1400" dirty="0"/>
                        <a:t>Всероссийского конкурса научно-исследовательских работ молодежи «Меня оценят в 21 веке» (г. Екатеринбург, Дворец молодежи)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1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Бакулев Семен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Система отслеживания мобильного устройства «</a:t>
                      </a:r>
                      <a:r>
                        <a:rPr lang="ru-RU" sz="1400" dirty="0" err="1"/>
                        <a:t>Spotter</a:t>
                      </a:r>
                      <a:r>
                        <a:rPr lang="ru-RU" sz="1400" dirty="0"/>
                        <a:t>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призер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Региональная НПК </a:t>
                      </a:r>
                      <a:r>
                        <a:rPr lang="ru-RU" sz="1400" dirty="0"/>
                        <a:t>«Апрельские чтения»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71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Мурзин Сергей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Мобильное приложение "МАТЕМАТИЧЕСКИЙ ТРЕНАЖЁР"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призер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Региональная НПК </a:t>
                      </a:r>
                      <a:r>
                        <a:rPr lang="ru-RU" sz="1400" dirty="0"/>
                        <a:t>«Апрельские чтения»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806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Мурзин Сергей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10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Мобильное приложение "Рациональный счёт"</a:t>
                      </a: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призер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/>
                        <a:t>Межмуниципальный </a:t>
                      </a:r>
                      <a:r>
                        <a:rPr lang="ru-RU" sz="1200" dirty="0"/>
                        <a:t>фестиваль исследовательских и социальных проектов «Уральские самоцветы»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11"/>
          <p:cNvGraphicFramePr/>
          <p:nvPr>
            <p:extLst>
              <p:ext uri="{D42A27DB-BD31-4B8C-83A1-F6EECF244321}">
                <p14:modId xmlns:p14="http://schemas.microsoft.com/office/powerpoint/2010/main" val="3944168252"/>
              </p:ext>
            </p:extLst>
          </p:nvPr>
        </p:nvGraphicFramePr>
        <p:xfrm>
          <a:off x="330057" y="261725"/>
          <a:ext cx="11281201" cy="6440526"/>
        </p:xfrm>
        <a:graphic>
          <a:graphicData uri="http://schemas.openxmlformats.org/drawingml/2006/table">
            <a:tbl>
              <a:tblPr firstRow="1" firstCol="1" bandRow="1">
                <a:tableStyleId>{1AADA91B-F143-4CA3-93E9-5106BACC9690}</a:tableStyleId>
              </a:tblPr>
              <a:tblGrid>
                <a:gridCol w="190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89">
                  <a:extLst>
                    <a:ext uri="{9D8B030D-6E8A-4147-A177-3AD203B41FA5}">
                      <a16:colId xmlns:a16="http://schemas.microsoft.com/office/drawing/2014/main" val="4014148398"/>
                    </a:ext>
                  </a:extLst>
                </a:gridCol>
                <a:gridCol w="1596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50">
                  <a:extLst>
                    <a:ext uri="{9D8B030D-6E8A-4147-A177-3AD203B41FA5}">
                      <a16:colId xmlns:a16="http://schemas.microsoft.com/office/drawing/2014/main" val="4051022551"/>
                    </a:ext>
                  </a:extLst>
                </a:gridCol>
                <a:gridCol w="2926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3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3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0661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ФИ учащегося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ym typeface="Times New Roman"/>
                        </a:rPr>
                        <a:t>Результат ЕГЭ, информатика</a:t>
                      </a:r>
                      <a:endParaRPr sz="2800" dirty="0"/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ВУЗ, факультет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Курс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/>
                        <a:t>деятельность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813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ym typeface="Times New Roman"/>
                        </a:rPr>
                        <a:t>Бакулев Семен </a:t>
                      </a:r>
                      <a:endParaRPr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100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НИУ ВШЭ НН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Высшая школа экономики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(г. Нижний Новгород), </a:t>
                      </a:r>
                      <a:endParaRPr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бюджет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3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Работает над очередным проектом (частный заказ)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835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>
                          <a:sym typeface="Times New Roman"/>
                        </a:rPr>
                        <a:t>Бобрик Вячеслав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85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err="1">
                          <a:sym typeface="Times New Roman"/>
                        </a:rPr>
                        <a:t>УрФУ</a:t>
                      </a:r>
                      <a:r>
                        <a:rPr lang="ru-RU" sz="2000" dirty="0">
                          <a:sym typeface="Times New Roman"/>
                        </a:rPr>
                        <a:t> (г. Екатеринбург),</a:t>
                      </a:r>
                      <a:endParaRPr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ym typeface="Times New Roman"/>
                        </a:rPr>
                        <a:t>ФИИТ — фундаментальная информатика и информационные технологии</a:t>
                      </a:r>
                      <a:r>
                        <a:rPr lang="ru-RU" sz="2000" dirty="0">
                          <a:sym typeface="Times New Roman"/>
                        </a:rPr>
                        <a:t>, </a:t>
                      </a:r>
                      <a:endParaRPr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бюджет 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4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Учеба и работа в IT-компании «СКБ-Контур», программист.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Преподавание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864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Мурзин Сергей     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95</a:t>
                      </a:r>
                      <a:endParaRPr sz="1800"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Санкт-Петербургский политехнический университет Петра Великого</a:t>
                      </a:r>
                      <a:endParaRPr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(г. Санкт-Петербург), </a:t>
                      </a:r>
                      <a:endParaRPr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бюджет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sym typeface="Times New Roman"/>
                        </a:rPr>
                        <a:t>-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>
                          <a:sym typeface="Times New Roman"/>
                        </a:rPr>
                        <a:t>Продолжает</a:t>
                      </a:r>
                      <a:r>
                        <a:rPr lang="ru-RU" sz="2000" baseline="0" dirty="0">
                          <a:sym typeface="Times New Roman"/>
                        </a:rPr>
                        <a:t> обучение в магистратуре</a:t>
                      </a:r>
                      <a:endParaRPr dirty="0"/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472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Федоров Макар</a:t>
                      </a: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Times New Roman"/>
                        </a:rPr>
                        <a:t>93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Times New Roman"/>
                        </a:rPr>
                        <a:t>УрФУ</a:t>
                      </a:r>
                      <a:r>
                        <a:rPr lang="ru-RU" sz="2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Times New Roman"/>
                        </a:rPr>
                        <a:t> (г. Екатеринбург),</a:t>
                      </a:r>
                      <a:endParaRPr lang="ru-RU" sz="2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sym typeface="Times New Roman"/>
                        </a:rPr>
                        <a:t>ФИИТ — фундаментальная информатика и информационные технологии</a:t>
                      </a:r>
                      <a:r>
                        <a:rPr lang="ru-RU" sz="1600" dirty="0">
                          <a:sym typeface="Times New Roman"/>
                        </a:rPr>
                        <a:t>, </a:t>
                      </a:r>
                      <a:endParaRPr lang="ru-RU" sz="1200"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ym typeface="Times New Roman"/>
                        </a:rPr>
                        <a:t>бюджет </a:t>
                      </a:r>
                      <a:endParaRPr lang="ru-RU" sz="1200" dirty="0"/>
                    </a:p>
                    <a:p>
                      <a:pPr marL="0" marR="1968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Times New Roman"/>
                        </a:rPr>
                        <a:t>1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Times New Roman"/>
                        </a:rPr>
                        <a:t>Неоднократный призер Международного турнира Архимеда по программированию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7225" marR="17225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423" y="1020040"/>
            <a:ext cx="1060017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Маленькие возможности </a:t>
            </a:r>
            <a:br>
              <a:rPr lang="ru-RU" dirty="0"/>
            </a:br>
            <a:r>
              <a:rPr lang="ru-RU" dirty="0"/>
              <a:t>часто являются началом </a:t>
            </a:r>
            <a:br>
              <a:rPr lang="ru-RU" dirty="0"/>
            </a:br>
            <a:r>
              <a:rPr lang="ru-RU" dirty="0"/>
              <a:t>великих проектов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Демосфен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98843" y="3178862"/>
            <a:ext cx="10515600" cy="435133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4800" b="1" dirty="0">
                <a:solidFill>
                  <a:srgbClr val="660066"/>
                </a:solidFill>
              </a:rPr>
              <a:t>Результат – эффект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CE6FC8-1609-4C50-A45C-9E2F227D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98118"/>
            <a:ext cx="5120544" cy="248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D900F3-6D8B-4192-ADC8-11D2408C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78" y="2498212"/>
            <a:ext cx="3041662" cy="428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D0163B-4242-4892-B891-3B78847E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8212"/>
            <a:ext cx="3514112" cy="426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6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17" y="1603217"/>
            <a:ext cx="2254321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660066"/>
                </a:solidFill>
              </a:rPr>
              <a:t>УрФУ</a:t>
            </a:r>
            <a:r>
              <a:rPr lang="ru-RU" sz="4000" b="1" dirty="0">
                <a:solidFill>
                  <a:srgbClr val="660066"/>
                </a:solidFill>
              </a:rPr>
              <a:t/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/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2200" dirty="0"/>
              <a:t>экономико-правовое обеспечение экономической безопасности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1622" b="5573"/>
          <a:stretch/>
        </p:blipFill>
        <p:spPr>
          <a:xfrm>
            <a:off x="2517168" y="0"/>
            <a:ext cx="9452225" cy="68716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7168" y="612950"/>
            <a:ext cx="6576590" cy="602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66" y="345035"/>
            <a:ext cx="2382712" cy="5292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660066"/>
                </a:solidFill>
              </a:rPr>
              <a:t>Московский </a:t>
            </a:r>
            <a:r>
              <a:rPr lang="ru-RU" sz="2800" b="1" dirty="0" err="1">
                <a:solidFill>
                  <a:srgbClr val="660066"/>
                </a:solidFill>
              </a:rPr>
              <a:t>политех</a:t>
            </a:r>
            <a:r>
              <a:rPr lang="ru-RU" sz="4000" b="1" dirty="0">
                <a:solidFill>
                  <a:srgbClr val="660066"/>
                </a:solidFill>
              </a:rPr>
              <a:t/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Профиль "Интеллектуальные беспилотные системы",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62" t="1984" r="6955" b="3765"/>
          <a:stretch/>
        </p:blipFill>
        <p:spPr>
          <a:xfrm>
            <a:off x="2572378" y="150725"/>
            <a:ext cx="9144000" cy="65855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4022" y="6326801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19340" y="5916038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24658" y="6330794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29976" y="5959869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341995" y="6331990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454014" y="6364909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566033" y="6364909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680981" y="4948092"/>
            <a:ext cx="1035397" cy="1797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236677" y="1149196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19340" y="1139707"/>
            <a:ext cx="1105318" cy="41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5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>
            <a:spLocks noGrp="1"/>
          </p:cNvSpPr>
          <p:nvPr>
            <p:ph type="title"/>
          </p:nvPr>
        </p:nvSpPr>
        <p:spPr>
          <a:xfrm>
            <a:off x="-105254" y="-626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Продолжаем сотрудничество …</a:t>
            </a: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246" name="Google Shape;246;p12"/>
          <p:cNvSpPr txBox="1">
            <a:spLocks noGrp="1"/>
          </p:cNvSpPr>
          <p:nvPr>
            <p:ph type="body" idx="1"/>
          </p:nvPr>
        </p:nvSpPr>
        <p:spPr>
          <a:xfrm>
            <a:off x="6862777" y="125788"/>
            <a:ext cx="5329223" cy="673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14300" lvl="0" indent="0">
              <a:lnSpc>
                <a:spcPct val="120000"/>
              </a:lnSpc>
              <a:buNone/>
            </a:pPr>
            <a:r>
              <a:rPr lang="ru-RU" dirty="0">
                <a:latin typeface="Arial Narrow" panose="020B0606020202030204" pitchFamily="34" charset="0"/>
                <a:cs typeface="Times New Roman"/>
                <a:sym typeface="Times New Roman"/>
              </a:rPr>
              <a:t>Сентябрь, 2024 г.. Приняла участие в проекте ко Дню Учителя от Благотворительного фонда «СКБ-Контур» совместно с бывшим учеником и в данное время студентом УрФУ Бобриком Вячеславом. </a:t>
            </a:r>
            <a:endParaRPr dirty="0">
              <a:latin typeface="Arial Narrow" panose="020B0606020202030204" pitchFamily="34" charset="0"/>
              <a:cs typeface="Times New Roman"/>
            </a:endParaRPr>
          </a:p>
          <a:p>
            <a:pPr marL="114300" lvl="0" indent="0">
              <a:lnSpc>
                <a:spcPct val="120000"/>
              </a:lnSpc>
              <a:buNone/>
            </a:pPr>
            <a:r>
              <a:rPr lang="ru-RU" dirty="0">
                <a:latin typeface="Arial Narrow" panose="020B0606020202030204" pitchFamily="34" charset="0"/>
                <a:cs typeface="Times New Roman"/>
                <a:sym typeface="Times New Roman"/>
              </a:rPr>
              <a:t>В специальном проекте приняли участие трое учителей и их бывшие ученики. </a:t>
            </a:r>
            <a:endParaRPr dirty="0">
              <a:latin typeface="Arial Narrow" panose="020B0606020202030204" pitchFamily="34" charset="0"/>
              <a:cs typeface="Times New Roman"/>
            </a:endParaRPr>
          </a:p>
          <a:p>
            <a:pPr marL="114300" lvl="0" indent="0">
              <a:lnSpc>
                <a:spcPct val="120000"/>
              </a:lnSpc>
              <a:buNone/>
            </a:pPr>
            <a:r>
              <a:rPr lang="ru-RU" dirty="0">
                <a:latin typeface="Arial Narrow" panose="020B0606020202030204" pitchFamily="34" charset="0"/>
                <a:cs typeface="Times New Roman"/>
                <a:sym typeface="Times New Roman"/>
              </a:rPr>
              <a:t>Мое интервью о том, что такое образование, чему мы научились благодаря друг другу и мифы о профессии учителя опубликовано на новостной странице компании «СКБ Контур» </a:t>
            </a:r>
            <a:endParaRPr dirty="0">
              <a:latin typeface="Arial Narrow" panose="020B0606020202030204" pitchFamily="34" charset="0"/>
              <a:cs typeface="Times New Roman"/>
            </a:endParaRPr>
          </a:p>
          <a:p>
            <a:pPr marL="114300" lvl="0" indent="0">
              <a:lnSpc>
                <a:spcPct val="120000"/>
              </a:lnSpc>
              <a:buNone/>
            </a:pPr>
            <a:r>
              <a:rPr lang="ru-RU" dirty="0">
                <a:latin typeface="Arial Narrow" panose="020B0606020202030204" pitchFamily="34" charset="0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https://kontur.ru/lp/den-dlya-uchitelya</a:t>
            </a:r>
            <a:endParaRPr dirty="0">
              <a:latin typeface="Arial Narrow" panose="020B0606020202030204" pitchFamily="34" charset="0"/>
              <a:cs typeface="Times New Roman"/>
              <a:sym typeface="Times New Roman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331" y="1616678"/>
            <a:ext cx="6299401" cy="444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331" y="1262941"/>
            <a:ext cx="3237080" cy="372935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2"/>
          <p:cNvSpPr txBox="1"/>
          <p:nvPr/>
        </p:nvSpPr>
        <p:spPr>
          <a:xfrm>
            <a:off x="5805219" y="6418053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10491" y="1160606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buClr>
                <a:srgbClr val="C00000"/>
              </a:buClr>
              <a:buSzPts val="2800"/>
              <a:buNone/>
            </a:pPr>
            <a:r>
              <a:rPr lang="ru-RU" sz="4000" b="1" dirty="0">
                <a:solidFill>
                  <a:srgbClr val="660066"/>
                </a:solidFill>
                <a:sym typeface="Times New Roman"/>
              </a:rPr>
              <a:t>В каждом человеке заключается целый ряд способностей и наклонностей, которые стоит лишь пробудить и развить, чтобы они, при приложении к делу, произвели самые превосходные результаты. </a:t>
            </a:r>
            <a:endParaRPr sz="4000" b="1" dirty="0">
              <a:solidFill>
                <a:srgbClr val="660066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4000" b="1" dirty="0">
              <a:solidFill>
                <a:srgbClr val="C00000"/>
              </a:solidFill>
              <a:sym typeface="Times New Roman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3200" dirty="0">
                <a:latin typeface="Times New Roman"/>
                <a:ea typeface="Times New Roman"/>
                <a:cs typeface="Times New Roman"/>
                <a:sym typeface="Times New Roman"/>
              </a:rPr>
              <a:t>А. Бебель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513" y="92554"/>
            <a:ext cx="1178814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Продолжаем сотрудничество …</a:t>
            </a:r>
            <a:br>
              <a:rPr lang="ru-RU" b="1" dirty="0">
                <a:solidFill>
                  <a:srgbClr val="660066"/>
                </a:solidFill>
              </a:rPr>
            </a:br>
            <a:r>
              <a:rPr lang="ru-RU" sz="3200" b="1" dirty="0">
                <a:solidFill>
                  <a:srgbClr val="660066"/>
                </a:solidFill>
              </a:rPr>
              <a:t>урок в 11 (технологический профиль) ведет Вячеслав Бобрик</a:t>
            </a:r>
            <a:br>
              <a:rPr lang="ru-RU" sz="3200" b="1" dirty="0">
                <a:solidFill>
                  <a:srgbClr val="660066"/>
                </a:solidFill>
              </a:rPr>
            </a:br>
            <a:r>
              <a:rPr lang="ru-RU" sz="3200" b="1" dirty="0">
                <a:solidFill>
                  <a:srgbClr val="660066"/>
                </a:solidFill>
              </a:rPr>
              <a:t>(студент 4 курса УрФУ (ФИИТ), программист «СКБ-Контур»)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55076"/>
            <a:ext cx="5006788" cy="2429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8F6D21-6420-43D3-8F84-EEEF1801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81" y="1607926"/>
            <a:ext cx="3606718" cy="3109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5AEACC-CA24-4925-9539-E690AE91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153" y="1573625"/>
            <a:ext cx="2419893" cy="4852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A28E1E-374F-45CB-87B1-78259412D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097" y="1587710"/>
            <a:ext cx="4423536" cy="4852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4BE50B-FEE6-4ED2-AC72-4D6BF4A38731}"/>
              </a:ext>
            </a:extLst>
          </p:cNvPr>
          <p:cNvSpPr txBox="1"/>
          <p:nvPr/>
        </p:nvSpPr>
        <p:spPr>
          <a:xfrm>
            <a:off x="5836920" y="6457669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Педагогическая практика с 1 сентября по 1 ноября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183358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E3DC-B578-4F63-BBFE-283BFC87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048565" cy="1325563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Выстраивание индивидуальной образовательной траектории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C83170-3EBA-460C-8D7E-D7DDB994D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752" y="1343818"/>
            <a:ext cx="11568952" cy="4844116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ru-RU" sz="3200" dirty="0">
                <a:latin typeface="Arial Narrow" panose="020B0606020202030204" pitchFamily="34" charset="0"/>
                <a:cs typeface="Times New Roman"/>
              </a:rPr>
              <a:t>через проектную деятельность — это эффективный способ реализации личностно-ориентированного подхода в образовании. Проектная деятельность позволяет не только адаптировать обучение под интересы и способности учащегося, но и развивать ключевые компетенции XXI века: умение учиться, работать в команде, решать нестандартные задачи</a:t>
            </a:r>
            <a:r>
              <a:rPr lang="ru-RU" sz="2000" b="0" i="0" dirty="0">
                <a:effectLst/>
                <a:latin typeface="-apple-system"/>
              </a:rPr>
              <a:t>.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ru-RU" sz="3200" dirty="0">
                <a:latin typeface="Arial Narrow" panose="020B0606020202030204" pitchFamily="34" charset="0"/>
                <a:cs typeface="Times New Roman"/>
              </a:rPr>
              <a:t>Это открывает новые возможности для раскрытия потенциала личности и подготовки к успешной жизни в современном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3086317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0927"/>
          <a:stretch/>
        </p:blipFill>
        <p:spPr>
          <a:xfrm>
            <a:off x="4407435" y="0"/>
            <a:ext cx="3377130" cy="43077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3" y="13022"/>
            <a:ext cx="3461389" cy="47291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46" y="2281303"/>
            <a:ext cx="3595314" cy="45441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8" y="2264764"/>
            <a:ext cx="3211388" cy="45441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048" y="0"/>
            <a:ext cx="3632757" cy="4019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376" y="2264765"/>
            <a:ext cx="3844523" cy="45606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2352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54" y="100483"/>
            <a:ext cx="9152692" cy="68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None/>
            </a:pPr>
            <a:r>
              <a:rPr lang="ru-RU" sz="4400" dirty="0">
                <a:solidFill>
                  <a:srgbClr val="C00000"/>
                </a:solidFill>
              </a:rPr>
              <a:t>Благодарю за внимание!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68883" y="219086"/>
            <a:ext cx="11928764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Основная образовательная программа </a:t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>СОО МАОУ «Гимназия № 41» </a:t>
            </a: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768883" y="1567733"/>
            <a:ext cx="10872511" cy="389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3200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разработана в соответствии с требованиями ФГОС СОО и с учетом индивидуальных особенностей, потребностей и запросов обучающихся и их родителей (законных представителей).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3200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В программе обозначена значимость образования на данной ступени с целью получения дальнейшего профессионального образования и успешной социализации. </a:t>
            </a:r>
            <a:endParaRPr sz="3200" dirty="0">
              <a:latin typeface="Arial Narrow" panose="020B060602020203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endParaRPr lang="en-US" sz="3200" b="1" cap="none" dirty="0" smtClean="0">
              <a:solidFill>
                <a:srgbClr val="C00000"/>
              </a:solidFill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ru-RU" sz="3200" b="1" cap="none" dirty="0" smtClean="0">
                <a:solidFill>
                  <a:srgbClr val="C00000"/>
                </a:solidFill>
                <a:sym typeface="Calibri"/>
              </a:rPr>
              <a:t>КАК </a:t>
            </a:r>
            <a:r>
              <a:rPr lang="ru-RU" sz="3200" b="1" cap="none" dirty="0">
                <a:solidFill>
                  <a:srgbClr val="C00000"/>
                </a:solidFill>
                <a:sym typeface="Calibri"/>
              </a:rPr>
              <a:t>ПОМОЧЬ УЧЕНИКУ В УСПЕШНОЙ СОЦИАЛИЗАЦИИ И </a:t>
            </a:r>
            <a:endParaRPr sz="3200" b="1"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ru-RU" sz="3200" b="1" cap="none" dirty="0">
                <a:solidFill>
                  <a:srgbClr val="C00000"/>
                </a:solidFill>
                <a:sym typeface="Calibri"/>
              </a:rPr>
              <a:t>ВЫБОРЕ ПРОФЕССИОНАЛЬНОЙ ДЕЯТЕЛЬНОСТИ?</a:t>
            </a:r>
            <a:endParaRPr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549045" y="244346"/>
            <a:ext cx="10948797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Как помочь ученику в успешной социализации </a:t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4000" b="1" dirty="0">
                <a:solidFill>
                  <a:srgbClr val="660066"/>
                </a:solidFill>
              </a:rPr>
              <a:t>и выборе профессиональной деятельности? </a:t>
            </a: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405610" y="1644054"/>
            <a:ext cx="10240487" cy="447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ru-RU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На ступени основного общего образования в рамках проектной и учебно-исследовательской деятельности учащиеся разрабатывают 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учебные проекты</a:t>
            </a:r>
            <a:r>
              <a:rPr lang="ru-RU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, где материалом являются, прежде всего, учебные предметы.</a:t>
            </a:r>
            <a:endParaRPr dirty="0">
              <a:latin typeface="Arial Narrow" panose="020B0606020202030204" pitchFamily="34" charset="0"/>
              <a:ea typeface="Times New Roman"/>
              <a:cs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ru-RU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На ступени среднего общего образования в рамках проектной и учебно-исследовательской деятельности учащиеся разрабатывают 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проекты междисциплинарного характера с элементами профессиональной пробы</a:t>
            </a:r>
            <a:r>
              <a:rPr lang="ru-RU" dirty="0">
                <a:latin typeface="Arial Narrow" panose="020B0606020202030204" pitchFamily="34" charset="0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latin typeface="Arial Narrow" panose="020B0606020202030204" pitchFamily="34" charset="0"/>
              <a:ea typeface="Times New Roman"/>
              <a:cs typeface="Times New Roman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549044" y="5514893"/>
            <a:ext cx="10948797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СОСТАВИТЬ СОВМЕСТНО С РЕБЕНКОМ </a:t>
            </a:r>
            <a:endParaRPr sz="32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ИНДИВИДУАЛЬНУЮ ОБРАЗОВАТЕЛЬНУЮ ТРАЕКТОРИЮ РАЗВИТИЯ </a:t>
            </a:r>
            <a:endParaRPr sz="32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279576" y="3861048"/>
            <a:ext cx="7632848" cy="50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319842" y="164570"/>
            <a:ext cx="9661584" cy="5088016"/>
            <a:chOff x="0" y="899"/>
            <a:chExt cx="9661584" cy="5088016"/>
          </a:xfrm>
        </p:grpSpPr>
        <p:sp>
          <p:nvSpPr>
            <p:cNvPr id="110" name="Google Shape;110;p4"/>
            <p:cNvSpPr/>
            <p:nvPr/>
          </p:nvSpPr>
          <p:spPr>
            <a:xfrm>
              <a:off x="0" y="3831373"/>
              <a:ext cx="9661584" cy="1257542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 txBox="1"/>
            <p:nvPr/>
          </p:nvSpPr>
          <p:spPr>
            <a:xfrm>
              <a:off x="0" y="3984231"/>
              <a:ext cx="9661584" cy="526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i="0" u="none" strike="noStrike" cap="none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Профессиональная успешность -</a:t>
              </a:r>
              <a:endParaRPr sz="18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0" y="4485295"/>
              <a:ext cx="9661584" cy="578469"/>
            </a:xfrm>
            <a:prstGeom prst="rect">
              <a:avLst/>
            </a:prstGeom>
            <a:solidFill>
              <a:srgbClr val="FFE8CA">
                <a:alpha val="89803"/>
              </a:srgbClr>
            </a:solidFill>
            <a:ln w="12700" cap="flat" cmpd="sng">
              <a:solidFill>
                <a:srgbClr val="FFE8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0" y="4485295"/>
              <a:ext cx="9661584" cy="578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27925" rIns="156450" bIns="27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None/>
              </a:pPr>
              <a:r>
                <a:rPr lang="ru-RU" sz="2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развитость универсальных трудовых и практических умений, готовность к выбору профессии</a:t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10800000">
              <a:off x="0" y="1916136"/>
              <a:ext cx="9661584" cy="1934099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0" y="2209139"/>
              <a:ext cx="9661584" cy="385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i="0" u="none" strike="noStrike" cap="none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Социальная успешность – </a:t>
              </a:r>
              <a:endParaRPr sz="18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0" y="2595005"/>
              <a:ext cx="9661584" cy="578295"/>
            </a:xfrm>
            <a:prstGeom prst="rect">
              <a:avLst/>
            </a:prstGeom>
            <a:solidFill>
              <a:srgbClr val="CBF7CF">
                <a:alpha val="89803"/>
              </a:srgbClr>
            </a:solidFill>
            <a:ln w="12700" cap="flat" cmpd="sng">
              <a:solidFill>
                <a:srgbClr val="CBF7C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0" y="2595005"/>
              <a:ext cx="9661584" cy="57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27925" rIns="156450" bIns="27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None/>
              </a:pPr>
              <a:r>
                <a:rPr lang="ru-RU" sz="2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органичное вхождение в социальное в социальное окружение и плодотворное участие в жизни общества</a:t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10800000">
              <a:off x="0" y="899"/>
              <a:ext cx="9661584" cy="1934099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0" y="899"/>
              <a:ext cx="9661584" cy="678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Quattrocento Sans"/>
                <a:buNone/>
              </a:pPr>
              <a:r>
                <a:rPr lang="ru-RU" sz="2800" b="1" i="0" u="none" strike="noStrike" cap="none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Личностная успешность - </a:t>
              </a:r>
              <a:endParaRPr sz="1800" dirty="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0" y="679768"/>
              <a:ext cx="9661584" cy="578295"/>
            </a:xfrm>
            <a:prstGeom prst="rect">
              <a:avLst/>
            </a:prstGeom>
            <a:solidFill>
              <a:srgbClr val="D0DCEE">
                <a:alpha val="89803"/>
              </a:srgbClr>
            </a:solidFill>
            <a:ln w="12700" cap="flat" cmpd="sng">
              <a:solidFill>
                <a:srgbClr val="D0DCEE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0" y="679768"/>
              <a:ext cx="9661584" cy="57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27925" rIns="156450" bIns="27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None/>
              </a:pPr>
              <a:r>
                <a:rPr lang="ru-RU" sz="2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полноценное и разнообразное личностное становление, развитие с учетом индивидуальных склонностей, интересов, мотивов и способностей</a:t>
              </a:r>
              <a:endParaRPr/>
            </a:p>
          </p:txBody>
        </p:sp>
      </p:grpSp>
      <p:sp>
        <p:nvSpPr>
          <p:cNvPr id="122" name="Google Shape;122;p4"/>
          <p:cNvSpPr txBox="1"/>
          <p:nvPr/>
        </p:nvSpPr>
        <p:spPr>
          <a:xfrm>
            <a:off x="106018" y="5733256"/>
            <a:ext cx="11582399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Courgette"/>
              <a:buNone/>
            </a:pP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ПРОЕКТНАЯ </a:t>
            </a:r>
            <a:r>
              <a:rPr lang="ru-RU" sz="32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ДЕЯТЕЛЬНОСТЬ </a:t>
            </a: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ПОЗВОЛЯЕТ </a:t>
            </a:r>
            <a:endParaRPr lang="en-US" sz="3200" b="1" dirty="0" smtClean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Courgette"/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ОБРЕСТИ </a:t>
            </a: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СОСТОЯНИЕ УСПЕШНОСТИ</a:t>
            </a:r>
            <a:endParaRPr sz="32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0" y="-233029"/>
            <a:ext cx="120776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Индивидуальная образовательная траектория (ИОТ)</a:t>
            </a:r>
            <a:endParaRPr sz="4000" b="1" dirty="0">
              <a:solidFill>
                <a:srgbClr val="660066"/>
              </a:solidFill>
            </a:endParaRPr>
          </a:p>
        </p:txBody>
      </p:sp>
      <p:grpSp>
        <p:nvGrpSpPr>
          <p:cNvPr id="138" name="Google Shape;138;p6"/>
          <p:cNvGrpSpPr/>
          <p:nvPr/>
        </p:nvGrpSpPr>
        <p:grpSpPr>
          <a:xfrm>
            <a:off x="1979724" y="738975"/>
            <a:ext cx="8594659" cy="4571075"/>
            <a:chOff x="-16024" y="-21967"/>
            <a:chExt cx="7019062" cy="4492108"/>
          </a:xfrm>
        </p:grpSpPr>
        <p:sp>
          <p:nvSpPr>
            <p:cNvPr id="143" name="Google Shape;143;p6"/>
            <p:cNvSpPr/>
            <p:nvPr/>
          </p:nvSpPr>
          <p:spPr>
            <a:xfrm>
              <a:off x="4795965" y="117346"/>
              <a:ext cx="2191049" cy="1314629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4795965" y="1580431"/>
              <a:ext cx="2191049" cy="1314629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395277" y="3155512"/>
              <a:ext cx="2191049" cy="1314629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410154" y="1644100"/>
              <a:ext cx="2191049" cy="1314629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0" y="110366"/>
              <a:ext cx="2191049" cy="1314629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 txBox="1"/>
            <p:nvPr/>
          </p:nvSpPr>
          <p:spPr>
            <a:xfrm>
              <a:off x="0" y="110366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Диагностика способностей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2385811" y="117346"/>
              <a:ext cx="2191049" cy="1314629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 txBox="1"/>
            <p:nvPr/>
          </p:nvSpPr>
          <p:spPr>
            <a:xfrm>
              <a:off x="4771622" y="25502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Сетевое взаимодействие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-16024" y="1651610"/>
              <a:ext cx="2191049" cy="1314629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 txBox="1"/>
            <p:nvPr/>
          </p:nvSpPr>
          <p:spPr>
            <a:xfrm>
              <a:off x="2307983" y="-21967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Проектная деятельность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 txBox="1"/>
            <p:nvPr/>
          </p:nvSpPr>
          <p:spPr>
            <a:xfrm>
              <a:off x="2356129" y="3084320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Развитие эмоциональной устойчивости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 txBox="1"/>
            <p:nvPr/>
          </p:nvSpPr>
          <p:spPr>
            <a:xfrm>
              <a:off x="2385811" y="1465811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Обучение через опыт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 txBox="1"/>
            <p:nvPr/>
          </p:nvSpPr>
          <p:spPr>
            <a:xfrm>
              <a:off x="4811989" y="1515995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2529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rgbClr val="21252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Поддержка педагогов и наставников</a:t>
              </a:r>
              <a:endParaRPr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 txBox="1"/>
            <p:nvPr/>
          </p:nvSpPr>
          <p:spPr>
            <a:xfrm>
              <a:off x="0" y="1643713"/>
              <a:ext cx="2191049" cy="1314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attrocento Sans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Гибкость образовательной траектории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6"/>
          <p:cNvSpPr txBox="1"/>
          <p:nvPr/>
        </p:nvSpPr>
        <p:spPr>
          <a:xfrm>
            <a:off x="162893" y="5382493"/>
            <a:ext cx="12125824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ИНДИВИДУАЛЬНАЯ ТРАЕКТОРИЯ ПОЗВОЛЯЕТ СОЗДАВАТЬ ОПТИМАЛЬНУЮ СРЕДУ ДЛЯ РАЗВИТИЯ ТАЛАНТА, УЧИТЫВАЯ ИНТЕРЕСЫ И ОСОБЕННОСТИ РЕБЁНКА</a:t>
            </a:r>
            <a:endParaRPr sz="32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A7C37-A4F7-44E8-A4D4-64527201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" y="365125"/>
            <a:ext cx="11871960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660066"/>
                </a:solidFill>
              </a:rPr>
              <a:t>Проектная деятельность как инструмент выстраивания ИОТ</a:t>
            </a:r>
            <a:r>
              <a:rPr lang="ru-RU" dirty="0">
                <a:latin typeface="-apple-system"/>
              </a:rPr>
              <a:t/>
            </a:r>
            <a:br>
              <a:rPr lang="ru-RU" dirty="0">
                <a:latin typeface="-apple-system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C10E97-AFB4-42F9-86CF-869EA1477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06525"/>
            <a:ext cx="11414760" cy="5086350"/>
          </a:xfrm>
        </p:spPr>
        <p:txBody>
          <a:bodyPr>
            <a:normAutofit fontScale="92500" lnSpcReduction="10000"/>
          </a:bodyPr>
          <a:lstStyle/>
          <a:p>
            <a:pPr marL="114300" indent="0" algn="l">
              <a:lnSpc>
                <a:spcPct val="124000"/>
              </a:lnSpc>
              <a:buNone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Проектная деятельность 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— это совместная или индивидуальная работа учащегося над решением конкретной задачи с последующим представлением результатов. Её ключевые особенности, делающие её идеальной для </a:t>
            </a:r>
            <a:r>
              <a:rPr lang="ru-RU" b="1" dirty="0">
                <a:latin typeface="Arial Narrow" panose="020B0606020202030204" pitchFamily="34" charset="0"/>
                <a:cs typeface="Times New Roman"/>
              </a:rPr>
              <a:t>ИОТ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:</a:t>
            </a:r>
          </a:p>
          <a:p>
            <a:pPr algn="l">
              <a:lnSpc>
                <a:spcPct val="124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гибкость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возможность выбора темы, методов и сроков работы;</a:t>
            </a:r>
          </a:p>
          <a:p>
            <a:pPr algn="l">
              <a:lnSpc>
                <a:spcPct val="124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практико-ориентированность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связь с реальными жизненными ситуациями;</a:t>
            </a:r>
          </a:p>
          <a:p>
            <a:pPr algn="l">
              <a:lnSpc>
                <a:spcPct val="124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latin typeface="Arial Narrow" panose="020B0606020202030204" pitchFamily="34" charset="0"/>
                <a:cs typeface="Times New Roman"/>
              </a:rPr>
              <a:t>междисциплинарность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интеграция знаний из разных предметов;</a:t>
            </a:r>
          </a:p>
          <a:p>
            <a:pPr algn="l">
              <a:lnSpc>
                <a:spcPct val="124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развитие метапредметных навыков 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— умение планировать, анализировать, презентовать результаты;</a:t>
            </a:r>
          </a:p>
          <a:p>
            <a:pPr algn="l">
              <a:lnSpc>
                <a:spcPct val="124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  <a:cs typeface="Times New Roman"/>
              </a:rPr>
              <a:t>индивидуализация</a:t>
            </a:r>
            <a:r>
              <a:rPr lang="ru-RU" dirty="0">
                <a:latin typeface="Arial Narrow" panose="020B0606020202030204" pitchFamily="34" charset="0"/>
                <a:cs typeface="Times New Roman"/>
              </a:rPr>
              <a:t> — учёт интересов и уровня подготовки учащегося.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5884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72" y="-125506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</a:rPr>
              <a:t>Зачем нужны проекты?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6872" y="750253"/>
            <a:ext cx="11761693" cy="6296005"/>
          </a:xfrm>
        </p:spPr>
        <p:txBody>
          <a:bodyPr>
            <a:normAutofit fontScale="47500" lnSpcReduction="20000"/>
          </a:bodyPr>
          <a:lstStyle/>
          <a:p>
            <a:pPr marL="0" lvl="0" indent="0" algn="just">
              <a:lnSpc>
                <a:spcPct val="150000"/>
              </a:lnSpc>
              <a:buClrTx/>
              <a:buSzTx/>
              <a:buNone/>
            </a:pPr>
            <a:r>
              <a:rPr lang="ru-RU" altLang="ru-RU" sz="5100" dirty="0">
                <a:solidFill>
                  <a:srgbClr val="222222"/>
                </a:solidFill>
                <a:latin typeface="Arial Narrow" panose="020B0606020202030204" pitchFamily="34" charset="0"/>
              </a:rPr>
              <a:t>Всё, что ученик </a:t>
            </a:r>
            <a:r>
              <a:rPr lang="ru-RU" altLang="ru-RU" sz="51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познает теоретически</a:t>
            </a:r>
            <a:r>
              <a:rPr lang="ru-RU" altLang="ru-RU" sz="51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5100" dirty="0">
                <a:solidFill>
                  <a:srgbClr val="222222"/>
                </a:solidFill>
                <a:latin typeface="Arial Narrow" panose="020B0606020202030204" pitchFamily="34" charset="0"/>
              </a:rPr>
              <a:t>он должен уметь </a:t>
            </a:r>
            <a:r>
              <a:rPr lang="ru-RU" altLang="ru-RU" sz="51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применять практически </a:t>
            </a:r>
            <a:r>
              <a:rPr lang="ru-RU" altLang="ru-RU" sz="5100" dirty="0">
                <a:solidFill>
                  <a:srgbClr val="222222"/>
                </a:solidFill>
                <a:latin typeface="Arial Narrow" panose="020B0606020202030204" pitchFamily="34" charset="0"/>
              </a:rPr>
              <a:t>для решения задач, касающихся его жизни. </a:t>
            </a:r>
          </a:p>
          <a:p>
            <a:pPr marL="0" lvl="0" indent="0" algn="just">
              <a:lnSpc>
                <a:spcPct val="150000"/>
              </a:lnSpc>
              <a:buClrTx/>
              <a:buSzTx/>
              <a:buNone/>
            </a:pPr>
            <a:r>
              <a:rPr lang="ru-RU" altLang="ru-RU" sz="5100" dirty="0">
                <a:solidFill>
                  <a:srgbClr val="222222"/>
                </a:solidFill>
                <a:latin typeface="Arial Narrow" panose="020B0606020202030204" pitchFamily="34" charset="0"/>
              </a:rPr>
              <a:t>Он должен знать, где и как он может применить свои знания на практике, если не сейчас, то в будущем. </a:t>
            </a:r>
          </a:p>
          <a:p>
            <a:pPr marL="0" lvl="0" indent="0" algn="just">
              <a:lnSpc>
                <a:spcPct val="150000"/>
              </a:lnSpc>
              <a:buClrTx/>
              <a:buSzTx/>
              <a:buNone/>
            </a:pPr>
            <a:r>
              <a:rPr lang="ru-RU" altLang="ru-RU" sz="5100" b="1" dirty="0">
                <a:solidFill>
                  <a:srgbClr val="222222"/>
                </a:solidFill>
                <a:latin typeface="Arial Narrow" panose="020B0606020202030204" pitchFamily="34" charset="0"/>
              </a:rPr>
              <a:t>Проектная деятельность учащихся — сфера, где необходим союз между знаниями и умениями, теорией и практикой</a:t>
            </a:r>
          </a:p>
          <a:p>
            <a:pPr marL="0" lvl="0" indent="0" algn="just">
              <a:lnSpc>
                <a:spcPct val="150000"/>
              </a:lnSpc>
              <a:buClrTx/>
              <a:buSzTx/>
              <a:buNone/>
            </a:pPr>
            <a:endParaRPr lang="ru-RU" altLang="ru-RU" b="1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0" lvl="0" indent="0" algn="ctr">
              <a:lnSpc>
                <a:spcPct val="150000"/>
              </a:lnSpc>
              <a:buClrTx/>
              <a:buSzTx/>
              <a:buNone/>
            </a:pPr>
            <a:r>
              <a:rPr lang="ru-RU" sz="6000" b="1" dirty="0">
                <a:solidFill>
                  <a:srgbClr val="C00000"/>
                </a:solidFill>
                <a:sym typeface="Arial"/>
              </a:rPr>
              <a:t>ПРОЕКТАНТЫ УЧАТСЯ УЧИТЬСЯ, СТАВИТЬ ЛИЧНЫЕ, УЧЕБНЫЕ ЦЕЛИ, ОСОЗНАННО ВЫХОДИТЬ ИЗ ЗОНЫ КОМФОРТА В ЗОНУ РАЗВИТИЯ, ПРОБОВАТЬ НОВОЕ, АНАЛИЗИРОВАТЬ ПОЛУЧЕННЫЙ ОПЫТ И ДЕЛАТЬ ВЫВОДЫ НА БУДУЩЕЕ</a:t>
            </a:r>
            <a:endParaRPr lang="ru-RU" altLang="ru-RU" sz="6000" b="1" dirty="0">
              <a:solidFill>
                <a:srgbClr val="C00000"/>
              </a:solidFill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9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>
            <a:spLocks noGrp="1"/>
          </p:cNvSpPr>
          <p:nvPr>
            <p:ph type="title"/>
          </p:nvPr>
        </p:nvSpPr>
        <p:spPr>
          <a:xfrm>
            <a:off x="0" y="-58474"/>
            <a:ext cx="119648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ru-RU" sz="4000" b="1" dirty="0">
                <a:solidFill>
                  <a:srgbClr val="660066"/>
                </a:solidFill>
              </a:rPr>
              <a:t>Этапы выстраивания ИОТ через проектную деятельность</a:t>
            </a:r>
            <a:endParaRPr sz="4000" b="1" dirty="0">
              <a:solidFill>
                <a:srgbClr val="660066"/>
              </a:solidFill>
            </a:endParaRPr>
          </a:p>
        </p:txBody>
      </p:sp>
      <p:grpSp>
        <p:nvGrpSpPr>
          <p:cNvPr id="161" name="Google Shape;161;p7"/>
          <p:cNvGrpSpPr/>
          <p:nvPr/>
        </p:nvGrpSpPr>
        <p:grpSpPr>
          <a:xfrm>
            <a:off x="1214911" y="1179606"/>
            <a:ext cx="8959133" cy="5055279"/>
            <a:chOff x="1298904" y="-77799"/>
            <a:chExt cx="7917790" cy="4543752"/>
          </a:xfrm>
        </p:grpSpPr>
        <p:sp>
          <p:nvSpPr>
            <p:cNvPr id="28" name="Google Shape;165;p7">
              <a:extLst>
                <a:ext uri="{FF2B5EF4-FFF2-40B4-BE49-F238E27FC236}">
                  <a16:creationId xmlns:a16="http://schemas.microsoft.com/office/drawing/2014/main" id="{ECC6B7F5-6EC0-4C7F-A935-F77F28421255}"/>
                </a:ext>
              </a:extLst>
            </p:cNvPr>
            <p:cNvSpPr/>
            <p:nvPr/>
          </p:nvSpPr>
          <p:spPr>
            <a:xfrm rot="5400000">
              <a:off x="6823992" y="2583274"/>
              <a:ext cx="1571673" cy="1894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4;p7">
              <a:extLst>
                <a:ext uri="{FF2B5EF4-FFF2-40B4-BE49-F238E27FC236}">
                  <a16:creationId xmlns:a16="http://schemas.microsoft.com/office/drawing/2014/main" id="{DD9E6087-6F51-4329-AFD7-04DF4548D2CB}"/>
                </a:ext>
              </a:extLst>
            </p:cNvPr>
            <p:cNvSpPr/>
            <p:nvPr/>
          </p:nvSpPr>
          <p:spPr>
            <a:xfrm rot="16200000">
              <a:off x="6812298" y="1068186"/>
              <a:ext cx="1571673" cy="1894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7059857" y="3110340"/>
              <a:ext cx="2105173" cy="1263104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 rot="5400000">
              <a:off x="1044133" y="1004394"/>
              <a:ext cx="1571673" cy="1894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 txBox="1"/>
            <p:nvPr/>
          </p:nvSpPr>
          <p:spPr>
            <a:xfrm>
              <a:off x="1304578" y="-41282"/>
              <a:ext cx="2211600" cy="12631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Диагностика интересов и способностей учащегося</a:t>
              </a:r>
              <a:endParaRPr dirty="0"/>
            </a:p>
          </p:txBody>
        </p:sp>
        <p:sp>
          <p:nvSpPr>
            <p:cNvPr id="165" name="Google Shape;165;p7"/>
            <p:cNvSpPr/>
            <p:nvPr/>
          </p:nvSpPr>
          <p:spPr>
            <a:xfrm rot="5400000">
              <a:off x="1044133" y="2583274"/>
              <a:ext cx="1571673" cy="1894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405331" y="1579713"/>
              <a:ext cx="2105173" cy="126310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 txBox="1"/>
            <p:nvPr/>
          </p:nvSpPr>
          <p:spPr>
            <a:xfrm>
              <a:off x="1298904" y="1579713"/>
              <a:ext cx="2318027" cy="12631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Выбор темы и постановка целей проекта</a:t>
              </a:r>
              <a:endParaRPr dirty="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833573" y="3372714"/>
              <a:ext cx="2899101" cy="18946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05331" y="3158593"/>
              <a:ext cx="2105173" cy="126310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 txBox="1"/>
            <p:nvPr/>
          </p:nvSpPr>
          <p:spPr>
            <a:xfrm>
              <a:off x="1298904" y="3158593"/>
              <a:ext cx="2318027" cy="126310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Планирование проекта</a:t>
              </a:r>
              <a:endParaRPr dirty="0"/>
            </a:p>
          </p:txBody>
        </p:sp>
        <p:sp>
          <p:nvSpPr>
            <p:cNvPr id="171" name="Google Shape;171;p7"/>
            <p:cNvSpPr/>
            <p:nvPr/>
          </p:nvSpPr>
          <p:spPr>
            <a:xfrm rot="-5400000">
              <a:off x="3950441" y="2583274"/>
              <a:ext cx="1571673" cy="189465"/>
            </a:xfrm>
            <a:prstGeom prst="rect">
              <a:avLst/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4311640" y="3158593"/>
              <a:ext cx="2105173" cy="1263104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 txBox="1"/>
            <p:nvPr/>
          </p:nvSpPr>
          <p:spPr>
            <a:xfrm>
              <a:off x="7061952" y="3202849"/>
              <a:ext cx="2105173" cy="126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Анализ и коррекция образовательной траектории</a:t>
              </a:r>
              <a:endParaRPr dirty="0"/>
            </a:p>
          </p:txBody>
        </p:sp>
        <p:sp>
          <p:nvSpPr>
            <p:cNvPr id="174" name="Google Shape;174;p7"/>
            <p:cNvSpPr/>
            <p:nvPr/>
          </p:nvSpPr>
          <p:spPr>
            <a:xfrm rot="-5400000">
              <a:off x="3950441" y="1004394"/>
              <a:ext cx="1571673" cy="1894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 txBox="1"/>
            <p:nvPr/>
          </p:nvSpPr>
          <p:spPr>
            <a:xfrm>
              <a:off x="4291354" y="3097238"/>
              <a:ext cx="2105173" cy="126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Подготовка к конференции</a:t>
              </a:r>
              <a:endParaRPr dirty="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739881" y="214953"/>
              <a:ext cx="2792674" cy="1894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4311640" y="832"/>
              <a:ext cx="2105173" cy="126310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 txBox="1"/>
            <p:nvPr/>
          </p:nvSpPr>
          <p:spPr>
            <a:xfrm>
              <a:off x="4311640" y="832"/>
              <a:ext cx="2105173" cy="126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Реализация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проекта</a:t>
              </a:r>
              <a:endParaRPr dirty="0"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7111521" y="832"/>
              <a:ext cx="2105173" cy="126310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7111520" y="1640186"/>
              <a:ext cx="2105173" cy="12631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Оценка и рефлексия</a:t>
              </a:r>
              <a:endParaRPr dirty="0"/>
            </a:p>
          </p:txBody>
        </p:sp>
        <p:sp>
          <p:nvSpPr>
            <p:cNvPr id="25" name="Google Shape;170;p7">
              <a:extLst>
                <a:ext uri="{FF2B5EF4-FFF2-40B4-BE49-F238E27FC236}">
                  <a16:creationId xmlns:a16="http://schemas.microsoft.com/office/drawing/2014/main" id="{E91D9D97-9325-46B8-A186-4E0BE7A40E39}"/>
                </a:ext>
              </a:extLst>
            </p:cNvPr>
            <p:cNvSpPr txBox="1"/>
            <p:nvPr/>
          </p:nvSpPr>
          <p:spPr>
            <a:xfrm>
              <a:off x="4205212" y="1630541"/>
              <a:ext cx="2318027" cy="12631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Выбор формы участия в конференции</a:t>
              </a:r>
              <a:endParaRPr dirty="0"/>
            </a:p>
          </p:txBody>
        </p:sp>
        <p:sp>
          <p:nvSpPr>
            <p:cNvPr id="26" name="Google Shape;179;p7">
              <a:extLst>
                <a:ext uri="{FF2B5EF4-FFF2-40B4-BE49-F238E27FC236}">
                  <a16:creationId xmlns:a16="http://schemas.microsoft.com/office/drawing/2014/main" id="{50C92AFD-3438-43E9-89CD-4921484FA618}"/>
                </a:ext>
              </a:extLst>
            </p:cNvPr>
            <p:cNvSpPr txBox="1"/>
            <p:nvPr/>
          </p:nvSpPr>
          <p:spPr>
            <a:xfrm>
              <a:off x="6997395" y="-77799"/>
              <a:ext cx="2105173" cy="1263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ru-RU" sz="20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Участие в конференции</a:t>
              </a: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1339</Words>
  <Application>Microsoft Office PowerPoint</Application>
  <PresentationFormat>Широкоэкранный</PresentationFormat>
  <Paragraphs>283</Paragraphs>
  <Slides>24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 Narrow</vt:lpstr>
      <vt:lpstr>Quattrocento Sans</vt:lpstr>
      <vt:lpstr>Times New Roman</vt:lpstr>
      <vt:lpstr>Courgette</vt:lpstr>
      <vt:lpstr>Courier New</vt:lpstr>
      <vt:lpstr>Arial</vt:lpstr>
      <vt:lpstr>Calibri</vt:lpstr>
      <vt:lpstr>Noto Sans Symbols</vt:lpstr>
      <vt:lpstr>-apple-system</vt:lpstr>
      <vt:lpstr>Тема Office</vt:lpstr>
      <vt:lpstr>ВЫСТРАИВАНИЕ  ИНДИВИДУАЛЬНОЙ ОБРАЗОВАТЕЛЬНОЙ  ТРАЕКТОРИИ УЧАЩИХСЯ  ЧЕРЕЗ ПРОЕКТНУЮ ДЕЯТЕЛЬНОСТЬ   </vt:lpstr>
      <vt:lpstr>Презентация PowerPoint</vt:lpstr>
      <vt:lpstr>Основная образовательная программа  СОО МАОУ «Гимназия № 41» </vt:lpstr>
      <vt:lpstr>Как помочь ученику в успешной социализации  и выборе профессиональной деятельности? </vt:lpstr>
      <vt:lpstr>Презентация PowerPoint</vt:lpstr>
      <vt:lpstr>Индивидуальная образовательная траектория (ИОТ)</vt:lpstr>
      <vt:lpstr>Проектная деятельность как инструмент выстраивания ИОТ </vt:lpstr>
      <vt:lpstr>Зачем нужны проекты?</vt:lpstr>
      <vt:lpstr>Этапы выстраивания ИОТ через проектную деятельность</vt:lpstr>
      <vt:lpstr>Роль педагога в выстраивании ИОТ через проектную деятельность</vt:lpstr>
      <vt:lpstr>Всё начинается здесь…</vt:lpstr>
      <vt:lpstr>Маленькие возможности  часто являются началом  великих проектов  Демосфен</vt:lpstr>
      <vt:lpstr>Презентация PowerPoint</vt:lpstr>
      <vt:lpstr>Сложившаяся система работы дает стабильно высокие результаты </vt:lpstr>
      <vt:lpstr>Презентация PowerPoint</vt:lpstr>
      <vt:lpstr>Маленькие возможности  часто являются началом  великих проектов  Демосфен</vt:lpstr>
      <vt:lpstr>УрФУ  экономико-правовое обеспечение экономической безопасности</vt:lpstr>
      <vt:lpstr>Московский политех  Профиль "Интеллектуальные беспилотные системы",</vt:lpstr>
      <vt:lpstr>Продолжаем сотрудничество …</vt:lpstr>
      <vt:lpstr>Продолжаем сотрудничество … урок в 11 (технологический профиль) ведет Вячеслав Бобрик (студент 4 курса УрФУ (ФИИТ), программист «СКБ-Контур»)</vt:lpstr>
      <vt:lpstr>Выстраивание индивидуальной образовательной траектории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Построение индивидуального образовательного маршрута одаренных учащихся посредством проектной деятельности</dc:title>
  <dc:creator>Лизяка</dc:creator>
  <cp:lastModifiedBy>Teacher</cp:lastModifiedBy>
  <cp:revision>75</cp:revision>
  <cp:lastPrinted>2025-04-11T07:20:51Z</cp:lastPrinted>
  <dcterms:created xsi:type="dcterms:W3CDTF">2025-04-09T16:03:28Z</dcterms:created>
  <dcterms:modified xsi:type="dcterms:W3CDTF">2025-10-30T06:00:57Z</dcterms:modified>
</cp:coreProperties>
</file>