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7" r:id="rId6"/>
    <p:sldId id="266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r>
              <a:rPr lang="ru-RU" dirty="0" smtClean="0"/>
              <a:t>Изобразительное </a:t>
            </a:r>
            <a:r>
              <a:rPr lang="ru-RU" dirty="0" smtClean="0"/>
              <a:t>искусство (2-8 классы).</a:t>
            </a:r>
          </a:p>
          <a:p>
            <a:r>
              <a:rPr lang="ru-RU" dirty="0" smtClean="0"/>
              <a:t>Технология (2-3 класс).</a:t>
            </a:r>
          </a:p>
          <a:p>
            <a:r>
              <a:rPr lang="ru-RU" dirty="0" smtClean="0"/>
              <a:t>Музыка </a:t>
            </a:r>
            <a:r>
              <a:rPr lang="ru-RU" dirty="0" smtClean="0"/>
              <a:t>(2-8 класс).</a:t>
            </a:r>
          </a:p>
          <a:p>
            <a:r>
              <a:rPr lang="ru-RU" dirty="0" smtClean="0"/>
              <a:t>Проектная </a:t>
            </a:r>
            <a:r>
              <a:rPr lang="ru-RU" dirty="0" smtClean="0"/>
              <a:t>деятельность (7-8 класс).</a:t>
            </a:r>
          </a:p>
          <a:p>
            <a:r>
              <a:rPr lang="ru-RU" dirty="0" smtClean="0"/>
              <a:t>Элективные курсы (9-11 классы).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565264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</a:t>
            </a:r>
            <a:r>
              <a:rPr lang="ru-RU" dirty="0" smtClean="0"/>
              <a:t>ЕМД. </a:t>
            </a:r>
            <a:r>
              <a:rPr lang="ru-RU" dirty="0" smtClean="0"/>
              <a:t>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003232" cy="114300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Таблица для осуществления балльно-рейтинговой оценки по </a:t>
            </a:r>
            <a:r>
              <a:rPr lang="ru-RU" sz="2600" dirty="0" smtClean="0"/>
              <a:t>ИЗО и музыке </a:t>
            </a:r>
            <a:endParaRPr lang="ru-RU" sz="2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484783"/>
          <a:ext cx="7992889" cy="4361802"/>
        </p:xfrm>
        <a:graphic>
          <a:graphicData uri="http://schemas.openxmlformats.org/drawingml/2006/table">
            <a:tbl>
              <a:tblPr/>
              <a:tblGrid>
                <a:gridCol w="648072"/>
                <a:gridCol w="1728192"/>
                <a:gridCol w="2088232"/>
                <a:gridCol w="2739123"/>
                <a:gridCol w="789270"/>
              </a:tblGrid>
              <a:tr h="113548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4441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Творческий проект (по согласованию с учителем)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5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Соответствие теме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Соответствие требованиям к структуре и жанру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Полнота содержания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Аккуратность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Самостоятельность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573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Сообщение по заданной теме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2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Правильность, соответствие теме, полнота содержания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Грамотность и выразительность речи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Индивидуальные домашние задания (3 задания)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Каждое задание оценивается в 1 балл. По критерию можно получить 3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Задание выполнено верно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Задание выполнено неверно или не выполнено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1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931224" cy="868958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Таблица для осуществления балльно-рейтинговой оценки по элективным курсам</a:t>
            </a:r>
            <a:endParaRPr lang="ru-RU" sz="25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484781"/>
          <a:ext cx="8208912" cy="5100294"/>
        </p:xfrm>
        <a:graphic>
          <a:graphicData uri="http://schemas.openxmlformats.org/drawingml/2006/table">
            <a:tbl>
              <a:tblPr/>
              <a:tblGrid>
                <a:gridCol w="432048"/>
                <a:gridCol w="1656184"/>
                <a:gridCol w="1872208"/>
                <a:gridCol w="3312368"/>
                <a:gridCol w="936104"/>
              </a:tblGrid>
              <a:tr h="259548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8643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Индивидуальное (дополнительное задание)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Максимум 2 работы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Каждая работа оценивается в 0, 1 или 2 балла, затем баллы за все работы суммируются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не выполнена или выполнена неудовлетворительно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на хорошо или отлично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Творческая (проектная) работа (тема определяется совместно с учителем)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Максимум оценивается в 6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0 до 6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Правильность, соответствие теме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Полнота содержания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Логичность изложения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Самостоятельность выполнения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Наличие продукта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Публичное представление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548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08912" cy="1143000"/>
          </a:xfrm>
        </p:spPr>
        <p:txBody>
          <a:bodyPr>
            <a:noAutofit/>
          </a:bodyPr>
          <a:lstStyle/>
          <a:p>
            <a:r>
              <a:rPr lang="ru-RU" sz="2500" dirty="0" smtClean="0"/>
              <a:t>Таблица для осуществления балльно-рейтинговой оценки по проектной деятельности</a:t>
            </a:r>
            <a:endParaRPr lang="ru-RU" sz="25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560" y="1628799"/>
          <a:ext cx="7920880" cy="3840373"/>
        </p:xfrm>
        <a:graphic>
          <a:graphicData uri="http://schemas.openxmlformats.org/drawingml/2006/table">
            <a:tbl>
              <a:tblPr/>
              <a:tblGrid>
                <a:gridCol w="592132"/>
                <a:gridCol w="1777718"/>
                <a:gridCol w="1777718"/>
                <a:gridCol w="2837208"/>
                <a:gridCol w="936104"/>
              </a:tblGrid>
              <a:tr h="439347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026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Индивидуальные дополнительные задания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(5 заданий)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Каждое задание оценивается в 0,1 или 2 балла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не выполнена или выполнена неудовлетворительно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удовлетворительно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Работа выполнена на хорошо или отлично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7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</TotalTime>
  <Words>645</Words>
  <Application>Microsoft Office PowerPoint</Application>
  <PresentationFormat>Экран (4:3)</PresentationFormat>
  <Paragraphs>136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Таблица для осуществления балльно-рейтинговой оценки по ИЗО и музыке </vt:lpstr>
      <vt:lpstr>Таблица для осуществления балльно-рейтинговой оценки по элективным курсам</vt:lpstr>
      <vt:lpstr>Таблица для осуществления балльно-рейтинговой оценки по проектной деятельности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18</cp:revision>
  <dcterms:created xsi:type="dcterms:W3CDTF">2021-04-12T16:50:25Z</dcterms:created>
  <dcterms:modified xsi:type="dcterms:W3CDTF">2022-06-10T13:33:17Z</dcterms:modified>
</cp:coreProperties>
</file>