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4" r:id="rId3"/>
    <p:sldId id="261" r:id="rId4"/>
    <p:sldId id="265" r:id="rId5"/>
    <p:sldId id="267" r:id="rId6"/>
    <p:sldId id="266" r:id="rId7"/>
    <p:sldId id="26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9412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Региональная инновационная площадка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7467600" cy="3693024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Тема: «Разработка и внедрение </a:t>
            </a:r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балльно-рейтинговой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системы оценивания образовательных результатов как эффективный механизм реализации ВСОКО»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/>
              <a:t>Сроки реализации 2020-2023 годы</a:t>
            </a:r>
            <a:endParaRPr lang="ru-RU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Предметы на которых планируется внедрение </a:t>
            </a:r>
            <a:r>
              <a:rPr lang="ru-RU" dirty="0" err="1" smtClean="0"/>
              <a:t>балльно-рейтинговой</a:t>
            </a:r>
            <a:r>
              <a:rPr lang="ru-RU" dirty="0" smtClean="0"/>
              <a:t> системы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4873752"/>
          </a:xfrm>
        </p:spPr>
        <p:txBody>
          <a:bodyPr>
            <a:normAutofit/>
          </a:bodyPr>
          <a:lstStyle/>
          <a:p>
            <a:r>
              <a:rPr lang="ru-RU" dirty="0" smtClean="0"/>
              <a:t>Изобразительное </a:t>
            </a:r>
            <a:r>
              <a:rPr lang="ru-RU" dirty="0" smtClean="0"/>
              <a:t>искусство (2-8 классы).</a:t>
            </a:r>
          </a:p>
          <a:p>
            <a:r>
              <a:rPr lang="ru-RU" dirty="0" smtClean="0"/>
              <a:t>Технология (2-3 класс).</a:t>
            </a:r>
          </a:p>
          <a:p>
            <a:r>
              <a:rPr lang="ru-RU" dirty="0" smtClean="0"/>
              <a:t>Музыка </a:t>
            </a:r>
            <a:r>
              <a:rPr lang="ru-RU" dirty="0" smtClean="0"/>
              <a:t>(2-8 класс).</a:t>
            </a:r>
          </a:p>
          <a:p>
            <a:r>
              <a:rPr lang="ru-RU" dirty="0" smtClean="0"/>
              <a:t>Проектная </a:t>
            </a:r>
            <a:r>
              <a:rPr lang="ru-RU" dirty="0" smtClean="0"/>
              <a:t>деятельность (7-8 класс).</a:t>
            </a:r>
          </a:p>
          <a:p>
            <a:r>
              <a:rPr lang="ru-RU" dirty="0" smtClean="0"/>
              <a:t>Элективные курсы (9-11 классы).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291264" cy="648072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+mn-lt"/>
              </a:rPr>
              <a:t>таблица, для осуществления </a:t>
            </a:r>
            <a:r>
              <a:rPr lang="ru-RU" sz="2000" dirty="0" err="1" smtClean="0">
                <a:solidFill>
                  <a:schemeClr val="tx1"/>
                </a:solidFill>
                <a:latin typeface="+mn-lt"/>
              </a:rPr>
              <a:t>балльно-рейтинговой</a:t>
            </a:r>
            <a:r>
              <a:rPr lang="ru-RU" sz="2000" dirty="0" smtClean="0">
                <a:solidFill>
                  <a:schemeClr val="tx1"/>
                </a:solidFill>
                <a:latin typeface="+mn-lt"/>
              </a:rPr>
              <a:t> оценки образовательных результатов: общие критерии и показатели</a:t>
            </a:r>
            <a:endParaRPr lang="ru-RU" sz="2000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51520" y="1012259"/>
          <a:ext cx="8568952" cy="5565264"/>
        </p:xfrm>
        <a:graphic>
          <a:graphicData uri="http://schemas.openxmlformats.org/drawingml/2006/table">
            <a:tbl>
              <a:tblPr/>
              <a:tblGrid>
                <a:gridCol w="439435"/>
                <a:gridCol w="1757733"/>
                <a:gridCol w="2050687"/>
                <a:gridCol w="3240977"/>
                <a:gridCol w="1080120"/>
              </a:tblGrid>
              <a:tr h="329045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Критерий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Вес критерия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Показатель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Вес показателя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682">
                <a:tc grid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Общие критерии и показатели (20 баллов)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9682">
                <a:tc rowSpan="6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Максимум 5 баллов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от 0 до 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80%-100%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60%-79%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45%-59%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30%-44%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15%-29%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0%-14%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409">
                <a:tc row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Прилежание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 Максимум 5 баллов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Накопительная оценка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от 0 до 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(каждый показатель оценивается в 0 или 1 балл  в результате по критерию выставляется итоговая сумма баллов; за показатель ставится 1, если он проявлялся более чем на 80% посещенных занятий)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Систематическая готовность к уроку (наличие тетради, письменных принадлежностей, учебников, спортивной формы и др.)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6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Отсутствие опозданий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6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Дисциплина на уроке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4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Исполнительность и добросовестность в выполнении заданий (своевременность выполнения и сдачи заданий)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7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Активная познавательная деятельность на уроке (самостоятельность в процессе учебной деятельности, готовность отвечать на вопросы, участие в дискуссии и др.)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7773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Срезовые работы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(одна или несколько в течение полугодия)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от 0 до 10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Показатели разрабатываются в соответствии с формой работы и предметным содержанием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908720"/>
            <a:ext cx="7467600" cy="4873752"/>
          </a:xfrm>
        </p:spPr>
        <p:txBody>
          <a:bodyPr/>
          <a:lstStyle/>
          <a:p>
            <a:r>
              <a:rPr lang="ru-RU" dirty="0" smtClean="0"/>
              <a:t>Вторая группа критериев </a:t>
            </a:r>
            <a:r>
              <a:rPr lang="ru-RU" dirty="0" err="1" smtClean="0"/>
              <a:t>частно-предметные</a:t>
            </a:r>
            <a:r>
              <a:rPr lang="ru-RU" dirty="0" smtClean="0"/>
              <a:t> были определены, разработаны и откорректированы на </a:t>
            </a:r>
            <a:r>
              <a:rPr lang="ru-RU" dirty="0" smtClean="0"/>
              <a:t>ЕМД. </a:t>
            </a:r>
            <a:r>
              <a:rPr lang="ru-RU" dirty="0" smtClean="0"/>
              <a:t>(10 баллов, которые можно набрать одним видом работ или несколькими видами работ).</a:t>
            </a:r>
          </a:p>
          <a:p>
            <a:r>
              <a:rPr lang="ru-RU" dirty="0" smtClean="0"/>
              <a:t>Итоговая максимальная сумма баллов по двум критериям – 30 баллов.</a:t>
            </a:r>
          </a:p>
          <a:p>
            <a:r>
              <a:rPr lang="ru-RU" dirty="0" smtClean="0"/>
              <a:t>Зачёт выставляется за достижение показателя в 15 баллов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003232" cy="1143000"/>
          </a:xfrm>
        </p:spPr>
        <p:txBody>
          <a:bodyPr>
            <a:normAutofit/>
          </a:bodyPr>
          <a:lstStyle/>
          <a:p>
            <a:r>
              <a:rPr lang="ru-RU" sz="2600" dirty="0" smtClean="0"/>
              <a:t>Таблица для осуществления балльно-рейтинговой оценки по </a:t>
            </a:r>
            <a:r>
              <a:rPr lang="ru-RU" sz="2600" dirty="0" smtClean="0"/>
              <a:t>ИЗО и музыке </a:t>
            </a:r>
            <a:endParaRPr lang="ru-RU" sz="2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1484783"/>
          <a:ext cx="7992889" cy="4361802"/>
        </p:xfrm>
        <a:graphic>
          <a:graphicData uri="http://schemas.openxmlformats.org/drawingml/2006/table">
            <a:tbl>
              <a:tblPr/>
              <a:tblGrid>
                <a:gridCol w="648072"/>
                <a:gridCol w="1728192"/>
                <a:gridCol w="2088232"/>
                <a:gridCol w="2739123"/>
                <a:gridCol w="789270"/>
              </a:tblGrid>
              <a:tr h="113548">
                <a:tc grid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Calibri"/>
                          <a:cs typeface="Times New Roman"/>
                        </a:rPr>
                        <a:t>Частно-предметные критерии (10 баллов можно набрать одним видом или несколькими видами работ)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4441">
                <a:tc row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Творческий проект (по согласованию с учителем)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Накопительная оценка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от 0 до 5 баллов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Соответствие теме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3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Соответствие требованиям к структуре и жанру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4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Полнота содержания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4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Аккуратность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4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Самостоятельность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0573"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Сообщение по заданной теме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Накопительная оценка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от 0 до 2 баллов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Правильность, соответствие теме, полнота содержания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3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Грамотность и выразительность речи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441"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Индивидуальные домашние задания (3 задания)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Каждое задание оценивается в 1 балл. По критерию можно получить 3 балла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Задание выполнено верно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 балл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65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Задание выполнено неверно или не выполнено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0 баллов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191">
                <a:tc gridSpan="4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ИТОГОВАЯ СУММА БАЛЛОВ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931224" cy="868958"/>
          </a:xfrm>
        </p:spPr>
        <p:txBody>
          <a:bodyPr>
            <a:normAutofit/>
          </a:bodyPr>
          <a:lstStyle/>
          <a:p>
            <a:r>
              <a:rPr lang="ru-RU" sz="2500" dirty="0" smtClean="0"/>
              <a:t>Таблица для осуществления балльно-рейтинговой оценки по элективным курсам</a:t>
            </a:r>
            <a:endParaRPr lang="ru-RU" sz="25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1484781"/>
          <a:ext cx="8208912" cy="5100294"/>
        </p:xfrm>
        <a:graphic>
          <a:graphicData uri="http://schemas.openxmlformats.org/drawingml/2006/table">
            <a:tbl>
              <a:tblPr/>
              <a:tblGrid>
                <a:gridCol w="432048"/>
                <a:gridCol w="1656184"/>
                <a:gridCol w="1872208"/>
                <a:gridCol w="3312368"/>
                <a:gridCol w="936104"/>
              </a:tblGrid>
              <a:tr h="259548">
                <a:tc grid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Calibri"/>
                          <a:cs typeface="Times New Roman"/>
                        </a:rPr>
                        <a:t>Частно-предметные критерии (10 баллов можно набрать одним видом или несколькими видами работ)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78643">
                <a:tc rowSpan="3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Индивидуальное (дополнительное задание)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Максимум 2 работы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от 0 до 4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Каждая работа оценивается в 0, 1 или 2 балла, затем баллы за все работы суммируются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Работа не выполнена или выполнена неудовлетворительно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0 баллов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0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Работа выполнена удовлетворительно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 балл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0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Работа выполнена на хорошо или отлично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2 балла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096">
                <a:tc rowSpan="6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Творческая (проектная) работа (тема определяется совместно с учителем)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Максимум оценивается в 6 баллов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Накопительная оценка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от 0 до 6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Правильность, соответствие теме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5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Полнота содержания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5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Логичность изложения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0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Самостоятельность выполнения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5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Наличие продукта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37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Публичное представление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548">
                <a:tc gridSpan="4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ИТОГОВАЯ СУММА БАЛЛОВ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208912" cy="1143000"/>
          </a:xfrm>
        </p:spPr>
        <p:txBody>
          <a:bodyPr>
            <a:noAutofit/>
          </a:bodyPr>
          <a:lstStyle/>
          <a:p>
            <a:r>
              <a:rPr lang="ru-RU" sz="2500" dirty="0" smtClean="0"/>
              <a:t>Таблица для осуществления балльно-рейтинговой оценки по проектной деятельности</a:t>
            </a:r>
            <a:endParaRPr lang="ru-RU" sz="25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11560" y="1628799"/>
          <a:ext cx="7920880" cy="3840373"/>
        </p:xfrm>
        <a:graphic>
          <a:graphicData uri="http://schemas.openxmlformats.org/drawingml/2006/table">
            <a:tbl>
              <a:tblPr/>
              <a:tblGrid>
                <a:gridCol w="592132"/>
                <a:gridCol w="1777718"/>
                <a:gridCol w="1777718"/>
                <a:gridCol w="2837208"/>
                <a:gridCol w="936104"/>
              </a:tblGrid>
              <a:tr h="439347">
                <a:tc grid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Calibri"/>
                          <a:cs typeface="Times New Roman"/>
                        </a:rPr>
                        <a:t>Частно-предметные критерии (10 баллов можно набрать одним видом или несколькими видами работ)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59026">
                <a:tc rowSpan="3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Индивидуальные дополнительные задания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(5 заданий)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Каждое задание оценивается в 0,1 или 2 балла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от 0 до 10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Работа не выполнена или выполнена неудовлетворительно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0 баллов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93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Работа выполнена удовлетворительно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 балл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93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Работа выполнена на хорошо или отлично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2 балла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9347">
                <a:tc gridSpan="4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ИТОГОВАЯ СУММА БАЛЛОВ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89</TotalTime>
  <Words>645</Words>
  <Application>Microsoft Office PowerPoint</Application>
  <PresentationFormat>Экран (4:3)</PresentationFormat>
  <Paragraphs>136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Эркер</vt:lpstr>
      <vt:lpstr>Региональная инновационная площадка</vt:lpstr>
      <vt:lpstr>Предметы на которых планируется внедрение балльно-рейтинговой системы</vt:lpstr>
      <vt:lpstr>таблица, для осуществления балльно-рейтинговой оценки образовательных результатов: общие критерии и показатели</vt:lpstr>
      <vt:lpstr>Слайд 4</vt:lpstr>
      <vt:lpstr>Таблица для осуществления балльно-рейтинговой оценки по ИЗО и музыке </vt:lpstr>
      <vt:lpstr>Таблица для осуществления балльно-рейтинговой оценки по элективным курсам</vt:lpstr>
      <vt:lpstr>Таблица для осуществления балльно-рейтинговой оценки по проектной деятельности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Единый методический день «Балльно-рейтинговая система оценивания образовательных результатов в  МАОУ «Гимназия №41»   </dc:title>
  <dc:creator>Home</dc:creator>
  <cp:lastModifiedBy>Home</cp:lastModifiedBy>
  <cp:revision>18</cp:revision>
  <dcterms:created xsi:type="dcterms:W3CDTF">2021-04-12T16:50:25Z</dcterms:created>
  <dcterms:modified xsi:type="dcterms:W3CDTF">2022-06-10T13:33:17Z</dcterms:modified>
</cp:coreProperties>
</file>