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65" r:id="rId5"/>
    <p:sldId id="266" r:id="rId6"/>
    <p:sldId id="259" r:id="rId7"/>
    <p:sldId id="260" r:id="rId8"/>
    <p:sldId id="261" r:id="rId9"/>
    <p:sldId id="264" r:id="rId10"/>
    <p:sldId id="263" r:id="rId11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352" autoAdjust="0"/>
  </p:normalViewPr>
  <p:slideViewPr>
    <p:cSldViewPr snapToGrid="0">
      <p:cViewPr varScale="1">
        <p:scale>
          <a:sx n="44" d="100"/>
          <a:sy n="44" d="100"/>
        </p:scale>
        <p:origin x="60" y="1062"/>
      </p:cViewPr>
      <p:guideLst/>
    </p:cSldViewPr>
  </p:slideViewPr>
  <p:outlineViewPr>
    <p:cViewPr>
      <p:scale>
        <a:sx n="33" d="100"/>
        <a:sy n="33" d="100"/>
      </p:scale>
      <p:origin x="0" y="-2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CE0113-D4AB-42D8-94EA-FA49683168E2}" type="doc">
      <dgm:prSet loTypeId="urn:microsoft.com/office/officeart/2005/8/layout/chart3" loCatId="relationship" qsTypeId="urn:microsoft.com/office/officeart/2005/8/quickstyle/simple4" qsCatId="simple" csTypeId="urn:microsoft.com/office/officeart/2005/8/colors/accent1_2" csCatId="accent1" phldr="1"/>
      <dgm:spPr>
        <a:scene3d>
          <a:camera prst="orthographicFront"/>
          <a:lightRig rig="sunset" dir="t"/>
        </a:scene3d>
      </dgm:spPr>
    </dgm:pt>
    <dgm:pt modelId="{1ADDAF9F-01CD-46BF-8499-CAB9D25A8FF2}">
      <dgm:prSet phldrT="[Текст]" custT="1"/>
      <dgm:spPr>
        <a:effectLst>
          <a:outerShdw blurRad="190500" dist="50800" dir="5400000" sx="93000" sy="93000" algn="ctr" rotWithShape="0">
            <a:srgbClr val="000000"/>
          </a:outerShdw>
        </a:effectLst>
        <a:sp3d>
          <a:bevelT/>
        </a:sp3d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chemeClr val="bg1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rPr>
            <a:t>Что вы делаете чтобы справиться с этими ситуациями?</a:t>
          </a:r>
        </a:p>
        <a:p>
          <a:pPr defTabSz="1511300">
            <a:lnSpc>
              <a:spcPct val="90000"/>
            </a:lnSpc>
            <a:spcBef>
              <a:spcPct val="0"/>
            </a:spcBef>
          </a:pPr>
          <a:endParaRPr lang="ru-RU" dirty="0">
            <a:latin typeface="+mj-lt"/>
          </a:endParaRPr>
        </a:p>
      </dgm:t>
    </dgm:pt>
    <dgm:pt modelId="{5D60CDD6-7CCF-4E46-A484-AD4A05901921}" type="parTrans" cxnId="{4B201709-38F7-4A5E-981A-8FB6D54D780A}">
      <dgm:prSet/>
      <dgm:spPr/>
      <dgm:t>
        <a:bodyPr/>
        <a:lstStyle/>
        <a:p>
          <a:endParaRPr lang="ru-RU"/>
        </a:p>
      </dgm:t>
    </dgm:pt>
    <dgm:pt modelId="{4DC2AC98-A79B-45B4-AAD5-A6934355D5A2}" type="sibTrans" cxnId="{4B201709-38F7-4A5E-981A-8FB6D54D780A}">
      <dgm:prSet/>
      <dgm:spPr/>
      <dgm:t>
        <a:bodyPr/>
        <a:lstStyle/>
        <a:p>
          <a:endParaRPr lang="ru-RU"/>
        </a:p>
      </dgm:t>
    </dgm:pt>
    <dgm:pt modelId="{0AEAB459-41E0-4C3F-9082-A6E0B8CF783B}">
      <dgm:prSet phldrT="[Текст]" custT="1"/>
      <dgm:spPr>
        <a:sp3d>
          <a:bevelT/>
        </a:sp3d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rPr>
            <a:t>Что отвлекает вас от задуманного?</a:t>
          </a:r>
        </a:p>
        <a:p>
          <a:endParaRPr lang="ru-RU" sz="3000" dirty="0"/>
        </a:p>
      </dgm:t>
    </dgm:pt>
    <dgm:pt modelId="{B8B15B39-5180-4440-B805-D43371FF16C3}" type="parTrans" cxnId="{06D60CA9-46B2-48EC-BA04-C37D1E17DAC1}">
      <dgm:prSet/>
      <dgm:spPr/>
      <dgm:t>
        <a:bodyPr/>
        <a:lstStyle/>
        <a:p>
          <a:endParaRPr lang="ru-RU"/>
        </a:p>
      </dgm:t>
    </dgm:pt>
    <dgm:pt modelId="{3A4AFC28-A73F-411B-A937-8CC2736527C2}" type="sibTrans" cxnId="{06D60CA9-46B2-48EC-BA04-C37D1E17DAC1}">
      <dgm:prSet/>
      <dgm:spPr/>
      <dgm:t>
        <a:bodyPr/>
        <a:lstStyle/>
        <a:p>
          <a:endParaRPr lang="ru-RU"/>
        </a:p>
      </dgm:t>
    </dgm:pt>
    <dgm:pt modelId="{93A4A736-971A-43B8-B06C-63ED874C19E4}">
      <dgm:prSet custT="1"/>
      <dgm:spPr>
        <a:sp3d>
          <a:bevelT/>
        </a:sp3d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rPr>
            <a:t>В каких ситуациях требуется волевое усилие?</a:t>
          </a:r>
          <a:endParaRPr lang="ru-RU" sz="2400" dirty="0">
            <a:solidFill>
              <a:schemeClr val="bg1"/>
            </a:solidFill>
            <a:effectLst/>
            <a:latin typeface="Segoe UI Black" panose="020B0A02040204020203" pitchFamily="34" charset="0"/>
            <a:ea typeface="Segoe UI Black" panose="020B0A02040204020203" pitchFamily="34" charset="0"/>
            <a:cs typeface="Times New Roman" panose="02020603050405020304" pitchFamily="18" charset="0"/>
          </a:endParaRPr>
        </a:p>
      </dgm:t>
    </dgm:pt>
    <dgm:pt modelId="{52FB69F9-5FE0-4361-9C20-9DAAF6FDE99A}" type="parTrans" cxnId="{C7272456-896F-4ABB-8F06-961D73485154}">
      <dgm:prSet/>
      <dgm:spPr/>
      <dgm:t>
        <a:bodyPr/>
        <a:lstStyle/>
        <a:p>
          <a:endParaRPr lang="ru-RU"/>
        </a:p>
      </dgm:t>
    </dgm:pt>
    <dgm:pt modelId="{FA248970-A65D-4157-B29C-4D1F603DEC0D}" type="sibTrans" cxnId="{C7272456-896F-4ABB-8F06-961D73485154}">
      <dgm:prSet/>
      <dgm:spPr/>
      <dgm:t>
        <a:bodyPr/>
        <a:lstStyle/>
        <a:p>
          <a:endParaRPr lang="ru-RU"/>
        </a:p>
      </dgm:t>
    </dgm:pt>
    <dgm:pt modelId="{6313B6D9-6ABC-43F7-90DA-254FB8825803}" type="pres">
      <dgm:prSet presAssocID="{72CE0113-D4AB-42D8-94EA-FA49683168E2}" presName="compositeShape" presStyleCnt="0">
        <dgm:presLayoutVars>
          <dgm:chMax val="7"/>
          <dgm:dir/>
          <dgm:resizeHandles val="exact"/>
        </dgm:presLayoutVars>
      </dgm:prSet>
      <dgm:spPr/>
    </dgm:pt>
    <dgm:pt modelId="{AA96C3AE-6BCA-41FF-AABF-A8832EAFED95}" type="pres">
      <dgm:prSet presAssocID="{72CE0113-D4AB-42D8-94EA-FA49683168E2}" presName="wedge1" presStyleLbl="node1" presStyleIdx="0" presStyleCnt="3" custScaleX="146357" custScaleY="123939"/>
      <dgm:spPr/>
      <dgm:t>
        <a:bodyPr/>
        <a:lstStyle/>
        <a:p>
          <a:endParaRPr lang="ru-RU"/>
        </a:p>
      </dgm:t>
    </dgm:pt>
    <dgm:pt modelId="{613903BF-DD39-4F90-A97F-BCDC7ABE4079}" type="pres">
      <dgm:prSet presAssocID="{72CE0113-D4AB-42D8-94EA-FA49683168E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A6B7E5-3CBF-4CDD-8ADA-FFE2ED6397FB}" type="pres">
      <dgm:prSet presAssocID="{72CE0113-D4AB-42D8-94EA-FA49683168E2}" presName="wedge2" presStyleLbl="node1" presStyleIdx="1" presStyleCnt="3" custScaleX="144469" custScaleY="125051" custLinFactNeighborX="1705" custLinFactNeighborY="615"/>
      <dgm:spPr/>
      <dgm:t>
        <a:bodyPr/>
        <a:lstStyle/>
        <a:p>
          <a:endParaRPr lang="ru-RU"/>
        </a:p>
      </dgm:t>
    </dgm:pt>
    <dgm:pt modelId="{2FAC016B-7E8D-4C76-B5AE-26A123ED3896}" type="pres">
      <dgm:prSet presAssocID="{72CE0113-D4AB-42D8-94EA-FA49683168E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DC869C-0F70-4DFA-8888-5A2F4BED83EC}" type="pres">
      <dgm:prSet presAssocID="{72CE0113-D4AB-42D8-94EA-FA49683168E2}" presName="wedge3" presStyleLbl="node1" presStyleIdx="2" presStyleCnt="3" custScaleX="134334" custScaleY="123605" custLinFactNeighborX="-336" custLinFactNeighborY="-2379"/>
      <dgm:spPr/>
      <dgm:t>
        <a:bodyPr/>
        <a:lstStyle/>
        <a:p>
          <a:endParaRPr lang="ru-RU"/>
        </a:p>
      </dgm:t>
    </dgm:pt>
    <dgm:pt modelId="{5780C81C-BBAF-407F-8502-5E5789F2815E}" type="pres">
      <dgm:prSet presAssocID="{72CE0113-D4AB-42D8-94EA-FA49683168E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A22CF2-7EBA-44FA-B798-AA33910CD874}" type="presOf" srcId="{93A4A736-971A-43B8-B06C-63ED874C19E4}" destId="{5780C81C-BBAF-407F-8502-5E5789F2815E}" srcOrd="1" destOrd="0" presId="urn:microsoft.com/office/officeart/2005/8/layout/chart3"/>
    <dgm:cxn modelId="{45982EF3-C957-42D0-B8D9-27869EEB5CF6}" type="presOf" srcId="{93A4A736-971A-43B8-B06C-63ED874C19E4}" destId="{8FDC869C-0F70-4DFA-8888-5A2F4BED83EC}" srcOrd="0" destOrd="0" presId="urn:microsoft.com/office/officeart/2005/8/layout/chart3"/>
    <dgm:cxn modelId="{E7B70A51-F756-4E3D-8EE0-2EF0BBB262E3}" type="presOf" srcId="{0AEAB459-41E0-4C3F-9082-A6E0B8CF783B}" destId="{13A6B7E5-3CBF-4CDD-8ADA-FFE2ED6397FB}" srcOrd="0" destOrd="0" presId="urn:microsoft.com/office/officeart/2005/8/layout/chart3"/>
    <dgm:cxn modelId="{B2C8467B-9F76-4F95-9747-EE14CE450E08}" type="presOf" srcId="{1ADDAF9F-01CD-46BF-8499-CAB9D25A8FF2}" destId="{AA96C3AE-6BCA-41FF-AABF-A8832EAFED95}" srcOrd="0" destOrd="0" presId="urn:microsoft.com/office/officeart/2005/8/layout/chart3"/>
    <dgm:cxn modelId="{06D60CA9-46B2-48EC-BA04-C37D1E17DAC1}" srcId="{72CE0113-D4AB-42D8-94EA-FA49683168E2}" destId="{0AEAB459-41E0-4C3F-9082-A6E0B8CF783B}" srcOrd="1" destOrd="0" parTransId="{B8B15B39-5180-4440-B805-D43371FF16C3}" sibTransId="{3A4AFC28-A73F-411B-A937-8CC2736527C2}"/>
    <dgm:cxn modelId="{C7272456-896F-4ABB-8F06-961D73485154}" srcId="{72CE0113-D4AB-42D8-94EA-FA49683168E2}" destId="{93A4A736-971A-43B8-B06C-63ED874C19E4}" srcOrd="2" destOrd="0" parTransId="{52FB69F9-5FE0-4361-9C20-9DAAF6FDE99A}" sibTransId="{FA248970-A65D-4157-B29C-4D1F603DEC0D}"/>
    <dgm:cxn modelId="{4B201709-38F7-4A5E-981A-8FB6D54D780A}" srcId="{72CE0113-D4AB-42D8-94EA-FA49683168E2}" destId="{1ADDAF9F-01CD-46BF-8499-CAB9D25A8FF2}" srcOrd="0" destOrd="0" parTransId="{5D60CDD6-7CCF-4E46-A484-AD4A05901921}" sibTransId="{4DC2AC98-A79B-45B4-AAD5-A6934355D5A2}"/>
    <dgm:cxn modelId="{9462E0A8-6AAD-48EF-94AE-094227214E5C}" type="presOf" srcId="{1ADDAF9F-01CD-46BF-8499-CAB9D25A8FF2}" destId="{613903BF-DD39-4F90-A97F-BCDC7ABE4079}" srcOrd="1" destOrd="0" presId="urn:microsoft.com/office/officeart/2005/8/layout/chart3"/>
    <dgm:cxn modelId="{87E00B2C-0E64-432B-8C89-EEF1ACBB3D81}" type="presOf" srcId="{72CE0113-D4AB-42D8-94EA-FA49683168E2}" destId="{6313B6D9-6ABC-43F7-90DA-254FB8825803}" srcOrd="0" destOrd="0" presId="urn:microsoft.com/office/officeart/2005/8/layout/chart3"/>
    <dgm:cxn modelId="{629A23FB-268F-4C56-AA87-F1F9379E1B67}" type="presOf" srcId="{0AEAB459-41E0-4C3F-9082-A6E0B8CF783B}" destId="{2FAC016B-7E8D-4C76-B5AE-26A123ED3896}" srcOrd="1" destOrd="0" presId="urn:microsoft.com/office/officeart/2005/8/layout/chart3"/>
    <dgm:cxn modelId="{35996A27-F320-4D92-BDD6-ADCAA8D733B3}" type="presParOf" srcId="{6313B6D9-6ABC-43F7-90DA-254FB8825803}" destId="{AA96C3AE-6BCA-41FF-AABF-A8832EAFED95}" srcOrd="0" destOrd="0" presId="urn:microsoft.com/office/officeart/2005/8/layout/chart3"/>
    <dgm:cxn modelId="{3BE49C24-C422-4C2A-84AC-6CE5879B98EE}" type="presParOf" srcId="{6313B6D9-6ABC-43F7-90DA-254FB8825803}" destId="{613903BF-DD39-4F90-A97F-BCDC7ABE4079}" srcOrd="1" destOrd="0" presId="urn:microsoft.com/office/officeart/2005/8/layout/chart3"/>
    <dgm:cxn modelId="{7943DCAF-19D3-40F3-916B-8CA25090474F}" type="presParOf" srcId="{6313B6D9-6ABC-43F7-90DA-254FB8825803}" destId="{13A6B7E5-3CBF-4CDD-8ADA-FFE2ED6397FB}" srcOrd="2" destOrd="0" presId="urn:microsoft.com/office/officeart/2005/8/layout/chart3"/>
    <dgm:cxn modelId="{190DCEA1-1695-4F54-9D19-2113B4C0FF9E}" type="presParOf" srcId="{6313B6D9-6ABC-43F7-90DA-254FB8825803}" destId="{2FAC016B-7E8D-4C76-B5AE-26A123ED3896}" srcOrd="3" destOrd="0" presId="urn:microsoft.com/office/officeart/2005/8/layout/chart3"/>
    <dgm:cxn modelId="{9B537F19-0DCF-4B8A-A1C1-738D40272B65}" type="presParOf" srcId="{6313B6D9-6ABC-43F7-90DA-254FB8825803}" destId="{8FDC869C-0F70-4DFA-8888-5A2F4BED83EC}" srcOrd="4" destOrd="0" presId="urn:microsoft.com/office/officeart/2005/8/layout/chart3"/>
    <dgm:cxn modelId="{03BACE87-FCAB-41D8-A6F5-3F9DAE442AE6}" type="presParOf" srcId="{6313B6D9-6ABC-43F7-90DA-254FB8825803}" destId="{5780C81C-BBAF-407F-8502-5E5789F2815E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96C3AE-6BCA-41FF-AABF-A8832EAFED95}">
      <dsp:nvSpPr>
        <dsp:cNvPr id="0" name=""/>
        <dsp:cNvSpPr/>
      </dsp:nvSpPr>
      <dsp:spPr>
        <a:xfrm>
          <a:off x="1537651" y="-211013"/>
          <a:ext cx="7332605" cy="6209445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50800" dir="5400000" sx="93000" sy="93000" algn="ctr" rotWithShape="0">
            <a:srgbClr val="000000"/>
          </a:outerShdw>
        </a:effectLst>
        <a:scene3d>
          <a:camera prst="orthographicFront"/>
          <a:lightRig rig="sunse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chemeClr val="bg1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rPr>
            <a:t>Что вы делаете чтобы справиться с этими ситуациями?</a:t>
          </a:r>
        </a:p>
        <a:p>
          <a:pPr lvl="0" defTabSz="1511300">
            <a:lnSpc>
              <a:spcPct val="90000"/>
            </a:lnSpc>
            <a:spcBef>
              <a:spcPct val="0"/>
            </a:spcBef>
          </a:pPr>
          <a:endParaRPr lang="ru-RU" kern="1200" dirty="0">
            <a:latin typeface="+mj-lt"/>
          </a:endParaRPr>
        </a:p>
      </dsp:txBody>
      <dsp:txXfrm>
        <a:off x="5524318" y="934776"/>
        <a:ext cx="2487848" cy="2069815"/>
      </dsp:txXfrm>
    </dsp:sp>
    <dsp:sp modelId="{13A6B7E5-3CBF-4CDD-8ADA-FFE2ED6397FB}">
      <dsp:nvSpPr>
        <dsp:cNvPr id="0" name=""/>
        <dsp:cNvSpPr/>
      </dsp:nvSpPr>
      <dsp:spPr>
        <a:xfrm>
          <a:off x="1412110" y="-58948"/>
          <a:ext cx="7238014" cy="6265157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sunse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rPr>
            <a:t>Что отвлекает вас от задуманного?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3393947" y="3894067"/>
        <a:ext cx="3274340" cy="1939215"/>
      </dsp:txXfrm>
    </dsp:sp>
    <dsp:sp modelId="{8FDC869C-0F70-4DFA-8888-5A2F4BED83EC}">
      <dsp:nvSpPr>
        <dsp:cNvPr id="0" name=""/>
        <dsp:cNvSpPr/>
      </dsp:nvSpPr>
      <dsp:spPr>
        <a:xfrm>
          <a:off x="1563740" y="-172727"/>
          <a:ext cx="6730243" cy="6192711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sunse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rPr>
            <a:t>В каких ситуациях требуется волевое усилие?</a:t>
          </a:r>
          <a:endParaRPr lang="ru-RU" sz="2400" kern="1200" dirty="0">
            <a:solidFill>
              <a:schemeClr val="bg1"/>
            </a:solidFill>
            <a:effectLst/>
            <a:latin typeface="Segoe UI Black" panose="020B0A02040204020203" pitchFamily="34" charset="0"/>
            <a:ea typeface="Segoe UI Black" panose="020B0A02040204020203" pitchFamily="34" charset="0"/>
            <a:cs typeface="Times New Roman" panose="02020603050405020304" pitchFamily="18" charset="0"/>
          </a:endParaRPr>
        </a:p>
      </dsp:txBody>
      <dsp:txXfrm>
        <a:off x="2284838" y="1043698"/>
        <a:ext cx="2283475" cy="2064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B1618-484D-415D-8BE5-6008DFFD0BD5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F37A7-321B-4E67-80A9-C854808EC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857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0AF49-4444-43C5-9F7F-62EA1959E809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B8FE0-CADF-4659-B419-5B1F71931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306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B8FE0-CADF-4659-B419-5B1F7193105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614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B8FE0-CADF-4659-B419-5B1F7193105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64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B8FE0-CADF-4659-B419-5B1F7193105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43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B8FE0-CADF-4659-B419-5B1F7193105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034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178A-1F65-4577-BF61-1AC7071019F7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D305-3D76-4019-B082-A52E21623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68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178A-1F65-4577-BF61-1AC7071019F7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D305-3D76-4019-B082-A52E21623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0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178A-1F65-4577-BF61-1AC7071019F7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D305-3D76-4019-B082-A52E21623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286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178A-1F65-4577-BF61-1AC7071019F7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D305-3D76-4019-B082-A52E21623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582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178A-1F65-4577-BF61-1AC7071019F7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D305-3D76-4019-B082-A52E21623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79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178A-1F65-4577-BF61-1AC7071019F7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D305-3D76-4019-B082-A52E21623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07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178A-1F65-4577-BF61-1AC7071019F7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D305-3D76-4019-B082-A52E21623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278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178A-1F65-4577-BF61-1AC7071019F7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D305-3D76-4019-B082-A52E21623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10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178A-1F65-4577-BF61-1AC7071019F7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D305-3D76-4019-B082-A52E21623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469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178A-1F65-4577-BF61-1AC7071019F7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D305-3D76-4019-B082-A52E21623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57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4178A-1F65-4577-BF61-1AC7071019F7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6D305-3D76-4019-B082-A52E21623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575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4178A-1F65-4577-BF61-1AC7071019F7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6D305-3D76-4019-B082-A52E216235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00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 trans="2000" smoothness="2"/>
                    </a14:imgEffect>
                    <a14:imgEffect>
                      <a14:sharpenSoften amount="1000"/>
                    </a14:imgEffect>
                    <a14:imgEffect>
                      <a14:brightnessContrast bright="-1000" contrast="-34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78787" y="5715000"/>
            <a:ext cx="9536986" cy="1600200"/>
          </a:xfrm>
          <a:noFill/>
          <a:effectLst>
            <a:glow rad="127000">
              <a:schemeClr val="bg1"/>
            </a:glo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Делаю </a:t>
            </a:r>
            <a:r>
              <a:rPr lang="ru-RU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что хочу?!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219130"/>
              </p:ext>
            </p:extLst>
          </p:nvPr>
        </p:nvGraphicFramePr>
        <p:xfrm>
          <a:off x="92075" y="92075"/>
          <a:ext cx="427038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Объект упаковщика для оболочки" showAsIcon="1" r:id="rId5" imgW="427680" imgH="512640" progId="Package">
                  <p:embed/>
                </p:oleObj>
              </mc:Choice>
              <mc:Fallback>
                <p:oleObj name="Объект упаковщика для оболочки" showAsIcon="1" r:id="rId5" imgW="427680" imgH="512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427038" cy="512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392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12245" y="430958"/>
            <a:ext cx="9022277" cy="36167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Спасибо </a:t>
            </a:r>
            <a:r>
              <a:rPr lang="ru-RU" sz="54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за внимание!</a:t>
            </a:r>
          </a:p>
          <a:p>
            <a:pPr algn="ctr"/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80010"/>
            <a:ext cx="10295466" cy="1353787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Эксперимент профессора психологии</a:t>
            </a:r>
            <a:r>
              <a:rPr lang="ru-RU" sz="48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Уолтера Мишела</a:t>
            </a:r>
            <a:endParaRPr lang="ru-RU" sz="4800" b="1" u="sng" dirty="0"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6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37855" y="581891"/>
            <a:ext cx="9975272" cy="4260272"/>
          </a:xfrm>
          <a:effectLst>
            <a:glow rad="127000">
              <a:schemeClr val="accent1">
                <a:alpha val="67000"/>
              </a:schemeClr>
            </a:glow>
          </a:effectLst>
        </p:spPr>
        <p:txBody>
          <a:bodyPr>
            <a:normAutofit/>
          </a:bodyPr>
          <a:lstStyle/>
          <a:p>
            <a:pPr algn="just"/>
            <a:r>
              <a:rPr lang="ru-RU" sz="32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Самоконтроль </a:t>
            </a:r>
            <a:r>
              <a:rPr lang="ru-RU" sz="32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— </a:t>
            </a:r>
            <a:r>
              <a:rPr lang="ru-RU" sz="32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способность контролировать свои эмоции, мысли, поведение. </a:t>
            </a:r>
            <a:endParaRPr lang="ru-RU" sz="3200" dirty="0" smtClean="0"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Самоконтроль </a:t>
            </a:r>
            <a:r>
              <a:rPr lang="ru-RU" sz="3200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основывается на воле — высшей психической функции, определяющей способность человека принимать осознанные решения и претворять их в жизнь. </a:t>
            </a:r>
          </a:p>
        </p:txBody>
      </p:sp>
    </p:spTree>
    <p:extLst>
      <p:ext uri="{BB962C8B-B14F-4D97-AF65-F5344CB8AC3E}">
        <p14:creationId xmlns:p14="http://schemas.microsoft.com/office/powerpoint/2010/main" val="423098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  <a14:imgEffect>
                      <a14:brightnessContrast bright="-57000" contrast="-51000"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Почему сила воли не всегда работает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819" y="1317356"/>
            <a:ext cx="11783290" cy="4859607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sz="3200" dirty="0" smtClean="0">
                <a:solidFill>
                  <a:schemeClr val="bg1"/>
                </a:solidFill>
              </a:rPr>
              <a:t>Сила </a:t>
            </a:r>
            <a:r>
              <a:rPr lang="ru-RU" sz="3200" dirty="0">
                <a:solidFill>
                  <a:schemeClr val="bg1"/>
                </a:solidFill>
              </a:rPr>
              <a:t>воли — явление </a:t>
            </a:r>
            <a:r>
              <a:rPr lang="ru-RU" sz="3200" dirty="0" err="1">
                <a:solidFill>
                  <a:schemeClr val="bg1"/>
                </a:solidFill>
              </a:rPr>
              <a:t>ресурсозатратное</a:t>
            </a:r>
            <a:r>
              <a:rPr lang="ru-RU" sz="3200" dirty="0">
                <a:solidFill>
                  <a:schemeClr val="bg1"/>
                </a:solidFill>
              </a:rPr>
              <a:t>. Она требует энергии и истощает. Для преодоления трудностей человеку необходимо сконцентрироваться на процессе, но сделать это непросто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  <a:endParaRPr lang="en-US" sz="3200" dirty="0" smtClean="0">
              <a:solidFill>
                <a:schemeClr val="bg1"/>
              </a:solidFill>
            </a:endParaRPr>
          </a:p>
          <a:p>
            <a:pPr fontAlgn="base"/>
            <a:endParaRPr lang="ru-RU" sz="3200" dirty="0">
              <a:solidFill>
                <a:schemeClr val="bg1"/>
              </a:solidFill>
            </a:endParaRPr>
          </a:p>
          <a:p>
            <a:pPr fontAlgn="base"/>
            <a:r>
              <a:rPr lang="ru-RU" sz="3200" b="1" dirty="0">
                <a:solidFill>
                  <a:schemeClr val="bg1"/>
                </a:solidFill>
              </a:rPr>
              <a:t>Во-первых</a:t>
            </a:r>
            <a:r>
              <a:rPr lang="ru-RU" sz="3200" dirty="0">
                <a:solidFill>
                  <a:schemeClr val="bg1"/>
                </a:solidFill>
              </a:rPr>
              <a:t>, природа человеческого внимания — рассеивающаяся. Проще говоря, мы от природы много и часто отвлекаемся. </a:t>
            </a:r>
            <a:endParaRPr lang="en-US" sz="3200" dirty="0" smtClean="0">
              <a:solidFill>
                <a:schemeClr val="bg1"/>
              </a:solidFill>
            </a:endParaRPr>
          </a:p>
          <a:p>
            <a:pPr fontAlgn="base"/>
            <a:endParaRPr lang="en-US" sz="3200" dirty="0" smtClean="0">
              <a:solidFill>
                <a:schemeClr val="bg1"/>
              </a:solidFill>
            </a:endParaRPr>
          </a:p>
          <a:p>
            <a:pPr fontAlgn="base"/>
            <a:r>
              <a:rPr lang="ru-RU" sz="3200" b="1" dirty="0" smtClean="0">
                <a:solidFill>
                  <a:schemeClr val="bg1"/>
                </a:solidFill>
              </a:rPr>
              <a:t>Во-вторых</a:t>
            </a:r>
            <a:r>
              <a:rPr lang="ru-RU" sz="3200" dirty="0">
                <a:solidFill>
                  <a:schemeClr val="bg1"/>
                </a:solidFill>
              </a:rPr>
              <a:t>, в перегруженном </a:t>
            </a:r>
            <a:r>
              <a:rPr lang="ru-RU" sz="3200" dirty="0" err="1">
                <a:solidFill>
                  <a:schemeClr val="bg1"/>
                </a:solidFill>
              </a:rPr>
              <a:t>инфополе</a:t>
            </a:r>
            <a:r>
              <a:rPr lang="ru-RU" sz="3200" dirty="0">
                <a:solidFill>
                  <a:schemeClr val="bg1"/>
                </a:solidFill>
              </a:rPr>
              <a:t> становится всё сложнее не терять из виду текущую мысль или задачу. </a:t>
            </a:r>
            <a:endParaRPr lang="en-US" sz="32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00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  <a14:imgEffect>
                      <a14:brightnessContrast bright="15000" contrast="-78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9417" y="573437"/>
            <a:ext cx="10833315" cy="5603526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Когда человек упорно не занимается какой-то задачей и игнорирует </a:t>
            </a:r>
            <a:r>
              <a:rPr lang="ru-RU" b="1" dirty="0" err="1"/>
              <a:t>дедлайны</a:t>
            </a:r>
            <a:r>
              <a:rPr lang="ru-RU" b="1" dirty="0"/>
              <a:t>, то, скорее всего, в этом виноват один из трёх факторов</a:t>
            </a:r>
            <a:r>
              <a:rPr lang="ru-RU" b="1" dirty="0" smtClean="0"/>
              <a:t>:</a:t>
            </a:r>
            <a:endParaRPr lang="en-US" b="1" dirty="0" smtClean="0"/>
          </a:p>
          <a:p>
            <a:endParaRPr lang="ru-RU" dirty="0"/>
          </a:p>
          <a:p>
            <a:pPr lvl="0" fontAlgn="base"/>
            <a:r>
              <a:rPr lang="ru-RU" sz="3200" b="1" dirty="0"/>
              <a:t>отсутствие мотивации </a:t>
            </a:r>
            <a:r>
              <a:rPr lang="ru-RU" sz="3200" dirty="0"/>
              <a:t>— мы не понимаем, зачем совершать необходимое действие, и не видим в нём персональной ценности</a:t>
            </a:r>
            <a:r>
              <a:rPr lang="ru-RU" sz="3200" dirty="0" smtClean="0"/>
              <a:t>;</a:t>
            </a:r>
            <a:endParaRPr lang="en-US" sz="3200" dirty="0" smtClean="0"/>
          </a:p>
          <a:p>
            <a:pPr lvl="0" fontAlgn="base"/>
            <a:r>
              <a:rPr lang="ru-RU" sz="3200" b="1" dirty="0" smtClean="0"/>
              <a:t>усталость</a:t>
            </a:r>
            <a:r>
              <a:rPr lang="ru-RU" sz="3200" b="1" dirty="0"/>
              <a:t> </a:t>
            </a:r>
            <a:r>
              <a:rPr lang="ru-RU" sz="3200" dirty="0"/>
              <a:t>— некоторые люди настолько перегружаются, что у них просто не остаётся ресурсов на старания</a:t>
            </a:r>
            <a:r>
              <a:rPr lang="ru-RU" sz="3200" dirty="0" smtClean="0"/>
              <a:t>;</a:t>
            </a:r>
            <a:endParaRPr lang="en-US" sz="3200" dirty="0" smtClean="0"/>
          </a:p>
          <a:p>
            <a:pPr lvl="0" fontAlgn="base"/>
            <a:r>
              <a:rPr lang="ru-RU" sz="3200" b="1" dirty="0" smtClean="0"/>
              <a:t>психологические </a:t>
            </a:r>
            <a:r>
              <a:rPr lang="ru-RU" sz="3200" b="1" dirty="0"/>
              <a:t>сложности </a:t>
            </a:r>
            <a:r>
              <a:rPr lang="ru-RU" sz="3200" dirty="0"/>
              <a:t>— многие испытывают страхи, тревоги, неуверенность в себе, которые мешают двигаться вперёд.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5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000"/>
                    </a14:imgEffect>
                    <a14:imgEffect>
                      <a14:brightnessContrast bright="-32000" contrast="-33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0323" y="1673818"/>
            <a:ext cx="10680459" cy="4773478"/>
          </a:xfrm>
        </p:spPr>
        <p:txBody>
          <a:bodyPr/>
          <a:lstStyle/>
          <a:p>
            <a:pPr algn="just"/>
            <a:r>
              <a:rPr lang="ru-RU" sz="32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Что бы прийти к успеху человеку необходимо научиться управлять, контролировать силу воли. Не поддаваться соблазну. Все активные действия построены на волевом усилии</a:t>
            </a:r>
          </a:p>
          <a:p>
            <a:pPr marL="0" indent="0" algn="just">
              <a:buNone/>
            </a:pPr>
            <a:endParaRPr lang="ru-RU" sz="3200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Легко ли человеку заставить себя делать то, что нужно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AutoShape 2" descr="Как развить силу воли и стать хозяином своей жиз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ак развить силу воли и стать хозяином своей жизн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77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622875960"/>
              </p:ext>
            </p:extLst>
          </p:nvPr>
        </p:nvGraphicFramePr>
        <p:xfrm>
          <a:off x="1995054" y="519544"/>
          <a:ext cx="10196945" cy="5964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9886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806"/>
                    </a14:imgEffect>
                    <a14:imgEffect>
                      <a14:saturation sat="93000"/>
                    </a14:imgEffect>
                    <a14:imgEffect>
                      <a14:brightnessContrast bright="32000" contrast="-73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57200"/>
            <a:ext cx="11076709" cy="6044540"/>
          </a:xfrm>
        </p:spPr>
        <p:txBody>
          <a:bodyPr>
            <a:normAutofit fontScale="85000" lnSpcReduction="20000"/>
          </a:bodyPr>
          <a:lstStyle/>
          <a:p>
            <a:r>
              <a:rPr lang="ru-RU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Совет № 1. Найдите причины для внутренней мотивации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Совет </a:t>
            </a:r>
            <a:r>
              <a:rPr lang="ru-RU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№ 2. </a:t>
            </a:r>
            <a:r>
              <a:rPr lang="ru-RU" sz="32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Разбирайте работу на маленькие </a:t>
            </a:r>
            <a:r>
              <a:rPr lang="ru-RU" sz="3200" b="1" dirty="0" err="1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подзадачки</a:t>
            </a:r>
            <a:endParaRPr lang="ru-RU" sz="3200" b="1" dirty="0" smtClean="0"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Совет № 3. Постарайтесь </a:t>
            </a:r>
            <a:r>
              <a:rPr lang="ru-RU" sz="32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обеспечить себе несколько успешно выполненных дел</a:t>
            </a:r>
          </a:p>
          <a:p>
            <a:r>
              <a:rPr lang="ru-RU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Совет № </a:t>
            </a:r>
            <a:r>
              <a:rPr lang="ru-RU" sz="32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4. Чаще делайте то, что хорошо получается</a:t>
            </a:r>
          </a:p>
          <a:p>
            <a:r>
              <a:rPr lang="ru-RU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Совет № 5</a:t>
            </a:r>
            <a:r>
              <a:rPr lang="ru-RU" sz="32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r>
              <a:rPr lang="ru-RU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Обеспечьте себе </a:t>
            </a:r>
            <a:r>
              <a:rPr lang="ru-RU" sz="3200" b="1" dirty="0" err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дедлайн</a:t>
            </a:r>
            <a:r>
              <a:rPr lang="ru-RU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(ограничение в сроках)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Совет № </a:t>
            </a:r>
            <a:r>
              <a:rPr lang="ru-RU" sz="32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6. </a:t>
            </a:r>
            <a:r>
              <a:rPr lang="ru-RU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Обеспечивайте себе внешнее принуждение</a:t>
            </a:r>
          </a:p>
          <a:p>
            <a:r>
              <a:rPr lang="ru-RU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Совет № 7</a:t>
            </a:r>
            <a:r>
              <a:rPr lang="ru-RU" sz="32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 Уберите </a:t>
            </a:r>
            <a:r>
              <a:rPr lang="ru-RU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 глаз долой всё, что может искушать </a:t>
            </a:r>
            <a:r>
              <a:rPr lang="ru-RU" sz="32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вас</a:t>
            </a:r>
          </a:p>
          <a:p>
            <a:r>
              <a:rPr lang="ru-RU" sz="32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Совет </a:t>
            </a:r>
            <a:r>
              <a:rPr lang="ru-RU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№ 8</a:t>
            </a:r>
            <a:r>
              <a:rPr lang="ru-RU" sz="32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r>
              <a:rPr lang="ru-RU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Придумайте чёткую стратегию действий в ситуации, когда вы столкнулись с </a:t>
            </a:r>
            <a:r>
              <a:rPr lang="ru-RU" sz="32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тем, что вас обычно отвлекает </a:t>
            </a:r>
            <a:endParaRPr lang="ru-RU" sz="3200" b="1" dirty="0"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Совет </a:t>
            </a:r>
            <a:r>
              <a:rPr lang="ru-RU" sz="3200" b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№ 9</a:t>
            </a:r>
            <a:r>
              <a:rPr lang="ru-RU" sz="3200" b="1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. </a:t>
            </a:r>
            <a:r>
              <a:rPr lang="ru-RU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Намеренно создавайте ситуации, когда вы не можете избежать полезного, но не очень приятного сейчас </a:t>
            </a:r>
            <a:r>
              <a:rPr lang="ru-RU" sz="3200" b="1" dirty="0" smtClean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дел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31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3458"/>
                    </a14:imgEffect>
                    <a14:imgEffect>
                      <a14:brightnessContrast bright="-22000" contrast="-2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-конечная звезда 3"/>
          <p:cNvSpPr/>
          <p:nvPr/>
        </p:nvSpPr>
        <p:spPr>
          <a:xfrm>
            <a:off x="4601892" y="1990880"/>
            <a:ext cx="3203504" cy="2810503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Цель</a:t>
            </a:r>
            <a:endParaRPr lang="ru-RU" sz="44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Блок-схема: решение 4"/>
          <p:cNvSpPr/>
          <p:nvPr/>
        </p:nvSpPr>
        <p:spPr>
          <a:xfrm>
            <a:off x="4142140" y="86991"/>
            <a:ext cx="4104115" cy="185979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Внутренняя мотивация</a:t>
            </a:r>
            <a:endParaRPr lang="ru-RU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решение 5"/>
          <p:cNvSpPr/>
          <p:nvPr/>
        </p:nvSpPr>
        <p:spPr>
          <a:xfrm rot="21371606">
            <a:off x="7891024" y="387222"/>
            <a:ext cx="3752349" cy="185979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дедлайн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решение 6"/>
          <p:cNvSpPr/>
          <p:nvPr/>
        </p:nvSpPr>
        <p:spPr>
          <a:xfrm rot="403676">
            <a:off x="647359" y="281495"/>
            <a:ext cx="3953653" cy="164838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Маленькие </a:t>
            </a:r>
            <a:r>
              <a:rPr lang="ru-RU" b="1" dirty="0" err="1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подзадачки</a:t>
            </a:r>
            <a:endParaRPr lang="ru-RU" b="1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решение 7"/>
          <p:cNvSpPr/>
          <p:nvPr/>
        </p:nvSpPr>
        <p:spPr>
          <a:xfrm>
            <a:off x="197283" y="1832325"/>
            <a:ext cx="4149018" cy="1784461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Долой то что вас отвлекает</a:t>
            </a:r>
            <a:endParaRPr lang="ru-RU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решение 8"/>
          <p:cNvSpPr/>
          <p:nvPr/>
        </p:nvSpPr>
        <p:spPr>
          <a:xfrm>
            <a:off x="7805396" y="2413615"/>
            <a:ext cx="4220948" cy="185979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План действии при «отвлечении»</a:t>
            </a:r>
            <a:endParaRPr lang="ru-RU" b="1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решение 9"/>
          <p:cNvSpPr/>
          <p:nvPr/>
        </p:nvSpPr>
        <p:spPr>
          <a:xfrm rot="1276187">
            <a:off x="7423301" y="4294220"/>
            <a:ext cx="4344416" cy="185979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Создавайте условия для полезного дела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решение 10"/>
          <p:cNvSpPr/>
          <p:nvPr/>
        </p:nvSpPr>
        <p:spPr>
          <a:xfrm rot="20366680">
            <a:off x="170054" y="4113600"/>
            <a:ext cx="4828802" cy="185979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Успешный опыт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решение 11"/>
          <p:cNvSpPr/>
          <p:nvPr/>
        </p:nvSpPr>
        <p:spPr>
          <a:xfrm>
            <a:off x="4172591" y="4902122"/>
            <a:ext cx="4104115" cy="185979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Делайте то, что хорошо получается</a:t>
            </a:r>
            <a:endParaRPr lang="ru-RU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7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869</TotalTime>
  <Words>246</Words>
  <Application>Microsoft Office PowerPoint</Application>
  <PresentationFormat>Широкоэкранный</PresentationFormat>
  <Paragraphs>44</Paragraphs>
  <Slides>10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Segoe UI Black</vt:lpstr>
      <vt:lpstr>Times New Roman</vt:lpstr>
      <vt:lpstr>Тема Office</vt:lpstr>
      <vt:lpstr>Объект упаковщика для оболочки</vt:lpstr>
      <vt:lpstr>Делаю что хочу?!  </vt:lpstr>
      <vt:lpstr>Эксперимент профессора психологии Уолтера Мишела</vt:lpstr>
      <vt:lpstr>Презентация PowerPoint</vt:lpstr>
      <vt:lpstr>Почему сила воли не всегда работает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«Делаю что хочу?! Воля в подростковом возрасте»</dc:title>
  <dc:creator>User</dc:creator>
  <cp:lastModifiedBy>User</cp:lastModifiedBy>
  <cp:revision>47</cp:revision>
  <cp:lastPrinted>2025-01-31T07:32:10Z</cp:lastPrinted>
  <dcterms:created xsi:type="dcterms:W3CDTF">2025-01-23T08:00:53Z</dcterms:created>
  <dcterms:modified xsi:type="dcterms:W3CDTF">2025-11-21T05:42:52Z</dcterms:modified>
</cp:coreProperties>
</file>