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31"/>
  </p:notesMasterIdLst>
  <p:sldIdLst>
    <p:sldId id="256" r:id="rId2"/>
    <p:sldId id="259" r:id="rId3"/>
    <p:sldId id="260" r:id="rId4"/>
    <p:sldId id="280" r:id="rId5"/>
    <p:sldId id="283" r:id="rId6"/>
    <p:sldId id="284" r:id="rId7"/>
    <p:sldId id="285" r:id="rId8"/>
    <p:sldId id="286" r:id="rId9"/>
    <p:sldId id="287" r:id="rId10"/>
    <p:sldId id="258" r:id="rId11"/>
    <p:sldId id="274" r:id="rId12"/>
    <p:sldId id="262" r:id="rId13"/>
    <p:sldId id="263" r:id="rId14"/>
    <p:sldId id="264" r:id="rId15"/>
    <p:sldId id="278" r:id="rId16"/>
    <p:sldId id="265" r:id="rId17"/>
    <p:sldId id="266" r:id="rId18"/>
    <p:sldId id="267" r:id="rId19"/>
    <p:sldId id="275" r:id="rId20"/>
    <p:sldId id="276" r:id="rId21"/>
    <p:sldId id="277" r:id="rId22"/>
    <p:sldId id="268" r:id="rId23"/>
    <p:sldId id="269" r:id="rId24"/>
    <p:sldId id="270" r:id="rId25"/>
    <p:sldId id="281" r:id="rId26"/>
    <p:sldId id="271" r:id="rId27"/>
    <p:sldId id="272" r:id="rId28"/>
    <p:sldId id="282" r:id="rId29"/>
    <p:sldId id="273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93DCB3-FC9A-4F92-A9BF-D82CADB377A6}" type="datetimeFigureOut">
              <a:rPr lang="ru-RU" smtClean="0"/>
              <a:t>30.10.2025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60C286-3C19-49C1-9EC8-B9FE5C6EBC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490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B34E583-5E6D-4439-8D3E-9708FA793045}" type="slidenum">
              <a:rPr lang="ru-RU" altLang="ru-RU"/>
              <a:pPr eaLnBrk="1" hangingPunct="1"/>
              <a:t>12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29425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84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3FF211D-746D-49FB-8DC0-13582A418F08}" type="slidenum">
              <a:rPr lang="ru-RU" altLang="ru-RU"/>
              <a:pPr eaLnBrk="1" hangingPunct="1"/>
              <a:t>13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80440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0664F0C-2B51-4B1B-9F5C-8BB312E12EF0}" type="slidenum">
              <a:rPr lang="ru-RU" altLang="ru-RU"/>
              <a:pPr eaLnBrk="1" hangingPunct="1"/>
              <a:t>24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1906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10/30/2025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10/30/2025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10/30/2025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10/30/2025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10/30/2025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10/30/2025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10/30/2025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10/30/2025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3744796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6820" y="1228668"/>
            <a:ext cx="6605618" cy="3563589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/>
              <a:t>Образовательное событие как инструмент формирования ключевых компетенций в современной школе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12512" y="298287"/>
            <a:ext cx="5371181" cy="5334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МАОУ «Гимназия № 41», </a:t>
            </a:r>
            <a:r>
              <a:rPr lang="ru-RU" dirty="0" err="1" smtClean="0">
                <a:solidFill>
                  <a:schemeClr val="bg1"/>
                </a:solidFill>
              </a:rPr>
              <a:t>г.Новоуральск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1362" y="1662083"/>
            <a:ext cx="4854912" cy="3000871"/>
          </a:xfrm>
          <a:prstGeom prst="rect">
            <a:avLst/>
          </a:prstGeom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276820" y="4944314"/>
            <a:ext cx="5702300" cy="14117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err="1" smtClean="0">
                <a:solidFill>
                  <a:schemeClr val="tx1"/>
                </a:solidFill>
              </a:rPr>
              <a:t>Молдован</a:t>
            </a:r>
            <a:r>
              <a:rPr lang="ru-RU" dirty="0" smtClean="0">
                <a:solidFill>
                  <a:schemeClr val="tx1"/>
                </a:solidFill>
              </a:rPr>
              <a:t> О.М., учитель иностранного языка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Смирнова Н.С., </a:t>
            </a:r>
            <a:r>
              <a:rPr lang="ru-RU" dirty="0">
                <a:solidFill>
                  <a:schemeClr val="tx1"/>
                </a:solidFill>
              </a:rPr>
              <a:t>учитель иностранного языка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Толочко Н.Г., </a:t>
            </a:r>
            <a:r>
              <a:rPr lang="ru-RU" dirty="0">
                <a:solidFill>
                  <a:schemeClr val="tx1"/>
                </a:solidFill>
              </a:rPr>
              <a:t>учитель иностранного языка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D8BE"/>
              </a:clrFrom>
              <a:clrTo>
                <a:srgbClr val="FFD8B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20" y="121024"/>
            <a:ext cx="1040075" cy="110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3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2507084" y="3532351"/>
            <a:ext cx="3568700" cy="1802729"/>
          </a:xfrm>
          <a:prstGeom prst="ellipse">
            <a:avLst/>
          </a:prstGeom>
          <a:solidFill>
            <a:srgbClr val="FFFF99">
              <a:alpha val="56078"/>
            </a:srgbClr>
          </a:solidFill>
          <a:ln w="19050">
            <a:solidFill>
              <a:srgbClr val="323232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</a:rPr>
              <a:t>Образовательный </a:t>
            </a:r>
          </a:p>
          <a:p>
            <a:pPr algn="ctr">
              <a:defRPr/>
            </a:pP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</a:rPr>
              <a:t>результат</a:t>
            </a:r>
            <a:endParaRPr lang="ru-RU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381000" y="4984366"/>
            <a:ext cx="3454400" cy="1844673"/>
          </a:xfrm>
          <a:prstGeom prst="ellipse">
            <a:avLst/>
          </a:prstGeom>
          <a:solidFill>
            <a:srgbClr val="FFFF99">
              <a:alpha val="56078"/>
            </a:srgbClr>
          </a:solidFill>
          <a:ln w="19050">
            <a:solidFill>
              <a:srgbClr val="323232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</a:rPr>
              <a:t>Образовательная </a:t>
            </a:r>
          </a:p>
          <a:p>
            <a:pPr algn="ctr">
              <a:defRPr/>
            </a:pP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</a:rPr>
              <a:t>деятельность</a:t>
            </a: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4927600" y="2019300"/>
            <a:ext cx="3664300" cy="2002051"/>
          </a:xfrm>
          <a:prstGeom prst="ellipse">
            <a:avLst/>
          </a:prstGeom>
          <a:solidFill>
            <a:srgbClr val="FFFF99">
              <a:alpha val="56078"/>
            </a:srgbClr>
          </a:solidFill>
          <a:ln w="19050">
            <a:solidFill>
              <a:srgbClr val="323232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</a:rPr>
              <a:t>Личностный, </a:t>
            </a:r>
          </a:p>
          <a:p>
            <a:pPr algn="ctr">
              <a:defRPr/>
            </a:pP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</a:rPr>
              <a:t>метапредметный, </a:t>
            </a:r>
          </a:p>
          <a:p>
            <a:pPr algn="ctr">
              <a:defRPr/>
            </a:pP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</a:rPr>
              <a:t>предметный</a:t>
            </a:r>
          </a:p>
        </p:txBody>
      </p: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7861598" y="963534"/>
            <a:ext cx="3579212" cy="1812043"/>
          </a:xfrm>
          <a:prstGeom prst="ellipse">
            <a:avLst/>
          </a:prstGeom>
          <a:solidFill>
            <a:srgbClr val="FFFF99">
              <a:alpha val="56078"/>
            </a:srgbClr>
          </a:solidFill>
          <a:ln w="19050">
            <a:solidFill>
              <a:srgbClr val="323232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</a:rPr>
              <a:t>Деятельность</a:t>
            </a:r>
          </a:p>
        </p:txBody>
      </p:sp>
      <p:sp>
        <p:nvSpPr>
          <p:cNvPr id="8" name="Выгнутая вверх стрелка 7"/>
          <p:cNvSpPr/>
          <p:nvPr/>
        </p:nvSpPr>
        <p:spPr>
          <a:xfrm rot="19138918">
            <a:off x="1423987" y="3814884"/>
            <a:ext cx="1368425" cy="792163"/>
          </a:xfrm>
          <a:prstGeom prst="curvedDown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Выгнутая вверх стрелка 8"/>
          <p:cNvSpPr/>
          <p:nvPr/>
        </p:nvSpPr>
        <p:spPr>
          <a:xfrm rot="19138918">
            <a:off x="3624629" y="2366497"/>
            <a:ext cx="1368425" cy="792162"/>
          </a:xfrm>
          <a:prstGeom prst="curved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Выгнутая вверх стрелка 9"/>
          <p:cNvSpPr/>
          <p:nvPr/>
        </p:nvSpPr>
        <p:spPr>
          <a:xfrm rot="20180183">
            <a:off x="6748363" y="1021523"/>
            <a:ext cx="1368425" cy="792162"/>
          </a:xfrm>
          <a:prstGeom prst="curved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Oval 4"/>
          <p:cNvSpPr>
            <a:spLocks noChangeArrowheads="1"/>
          </p:cNvSpPr>
          <p:nvPr/>
        </p:nvSpPr>
        <p:spPr bwMode="auto">
          <a:xfrm>
            <a:off x="7432576" y="4739359"/>
            <a:ext cx="4388547" cy="1498600"/>
          </a:xfrm>
          <a:prstGeom prst="ellipse">
            <a:avLst/>
          </a:prstGeom>
          <a:solidFill>
            <a:srgbClr val="FFFF99">
              <a:alpha val="56078"/>
            </a:srgbClr>
          </a:solidFill>
          <a:ln w="19050">
            <a:solidFill>
              <a:srgbClr val="323232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r">
              <a:defRPr/>
            </a:pP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</a:rPr>
              <a:t>Оценка результата</a:t>
            </a:r>
          </a:p>
        </p:txBody>
      </p:sp>
      <p:sp>
        <p:nvSpPr>
          <p:cNvPr id="12" name="Заголовок 3"/>
          <p:cNvSpPr txBox="1">
            <a:spLocks/>
          </p:cNvSpPr>
          <p:nvPr/>
        </p:nvSpPr>
        <p:spPr>
          <a:xfrm>
            <a:off x="2507084" y="7113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Ориентация на результат</a:t>
            </a:r>
          </a:p>
        </p:txBody>
      </p:sp>
      <p:sp>
        <p:nvSpPr>
          <p:cNvPr id="14" name="Двойная стрелка вверх/вниз 13"/>
          <p:cNvSpPr/>
          <p:nvPr/>
        </p:nvSpPr>
        <p:spPr>
          <a:xfrm>
            <a:off x="9219156" y="2540000"/>
            <a:ext cx="864096" cy="2324100"/>
          </a:xfrm>
          <a:prstGeom prst="up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Выгнутая вниз стрелка 14"/>
          <p:cNvSpPr/>
          <p:nvPr/>
        </p:nvSpPr>
        <p:spPr>
          <a:xfrm rot="3051860">
            <a:off x="5925509" y="4548923"/>
            <a:ext cx="1709363" cy="720080"/>
          </a:xfrm>
          <a:prstGeom prst="curvedUp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01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3060700" y="254001"/>
            <a:ext cx="6975475" cy="1143000"/>
          </a:xfrm>
        </p:spPr>
        <p:txBody>
          <a:bodyPr/>
          <a:lstStyle/>
          <a:p>
            <a:pPr algn="ctr" eaLnBrk="1" hangingPunct="1"/>
            <a:r>
              <a:rPr lang="ru-RU" altLang="ru-RU" b="1" dirty="0" smtClean="0">
                <a:solidFill>
                  <a:srgbClr val="FFFF00"/>
                </a:solidFill>
              </a:rPr>
              <a:t>История и мистерия </a:t>
            </a:r>
            <a:br>
              <a:rPr lang="ru-RU" altLang="ru-RU" b="1" dirty="0" smtClean="0">
                <a:solidFill>
                  <a:srgbClr val="FFFF00"/>
                </a:solidFill>
              </a:rPr>
            </a:br>
            <a:r>
              <a:rPr lang="ru-RU" altLang="ru-RU" b="1" dirty="0" smtClean="0">
                <a:solidFill>
                  <a:srgbClr val="FFFF00"/>
                </a:solidFill>
              </a:rPr>
              <a:t>языков</a:t>
            </a:r>
            <a:endParaRPr lang="ru-RU" altLang="ru-RU" b="1" dirty="0" smtClean="0">
              <a:solidFill>
                <a:srgbClr val="FFFF00"/>
              </a:solidFill>
              <a:cs typeface="Tahoma" panose="020B0604030504040204" pitchFamily="34" charset="0"/>
            </a:endParaRPr>
          </a:p>
        </p:txBody>
      </p:sp>
      <p:pic>
        <p:nvPicPr>
          <p:cNvPr id="3075" name="Picture 10" descr="https://dubai-tuitions.com/assets/img/main-slider/bg/L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7" t="5264" r="8235" b="-1791"/>
          <a:stretch>
            <a:fillRect/>
          </a:stretch>
        </p:blipFill>
        <p:spPr bwMode="auto">
          <a:xfrm>
            <a:off x="3919805" y="749300"/>
            <a:ext cx="7469715" cy="591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98425" y="1186656"/>
            <a:ext cx="3786188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dirty="0">
                <a:solidFill>
                  <a:srgbClr val="FFFF00"/>
                </a:solidFill>
                <a:latin typeface="+mj-lt"/>
              </a:rPr>
              <a:t>6 классы</a:t>
            </a:r>
          </a:p>
        </p:txBody>
      </p:sp>
    </p:spTree>
    <p:extLst>
      <p:ext uri="{BB962C8B-B14F-4D97-AF65-F5344CB8AC3E}">
        <p14:creationId xmlns:p14="http://schemas.microsoft.com/office/powerpoint/2010/main" val="401683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4"/>
          <p:cNvSpPr>
            <a:spLocks noGrp="1"/>
          </p:cNvSpPr>
          <p:nvPr>
            <p:ph type="title"/>
          </p:nvPr>
        </p:nvSpPr>
        <p:spPr>
          <a:xfrm>
            <a:off x="3949701" y="118332"/>
            <a:ext cx="2510368" cy="1505987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Цель</a:t>
            </a:r>
          </a:p>
        </p:txBody>
      </p:sp>
      <p:sp>
        <p:nvSpPr>
          <p:cNvPr id="4100" name="Прямоугольник 19"/>
          <p:cNvSpPr>
            <a:spLocks noChangeArrowheads="1"/>
          </p:cNvSpPr>
          <p:nvPr/>
        </p:nvSpPr>
        <p:spPr bwMode="auto">
          <a:xfrm>
            <a:off x="4381500" y="1624319"/>
            <a:ext cx="73533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just" eaLnBrk="1" hangingPunct="1">
              <a:buFont typeface="Wingdings" panose="05000000000000000000" pitchFamily="2" charset="2"/>
              <a:buChar char="ü"/>
            </a:pPr>
            <a:r>
              <a:rPr lang="ru-RU" altLang="ru-RU" sz="3600" dirty="0" smtClean="0">
                <a:solidFill>
                  <a:schemeClr val="bg1"/>
                </a:solidFill>
              </a:rPr>
              <a:t>понимани</a:t>
            </a:r>
            <a:r>
              <a:rPr lang="ru-RU" altLang="ru-RU" sz="3600" dirty="0">
                <a:solidFill>
                  <a:schemeClr val="bg1"/>
                </a:solidFill>
              </a:rPr>
              <a:t>е</a:t>
            </a:r>
            <a:r>
              <a:rPr lang="ru-RU" altLang="ru-RU" sz="3600" dirty="0" smtClean="0">
                <a:solidFill>
                  <a:schemeClr val="bg1"/>
                </a:solidFill>
              </a:rPr>
              <a:t> </a:t>
            </a:r>
            <a:r>
              <a:rPr lang="ru-RU" altLang="ru-RU" sz="3600" dirty="0">
                <a:solidFill>
                  <a:schemeClr val="bg1"/>
                </a:solidFill>
              </a:rPr>
              <a:t>важности изучения английского языка </a:t>
            </a:r>
            <a:endParaRPr lang="ru-RU" altLang="ru-RU" sz="3600" dirty="0" smtClean="0">
              <a:solidFill>
                <a:schemeClr val="bg1"/>
              </a:solidFill>
            </a:endParaRPr>
          </a:p>
          <a:p>
            <a:pPr marL="342900" indent="-342900" algn="just" eaLnBrk="1" hangingPunct="1">
              <a:buFont typeface="Wingdings" panose="05000000000000000000" pitchFamily="2" charset="2"/>
              <a:buChar char="ü"/>
            </a:pPr>
            <a:r>
              <a:rPr lang="ru-RU" altLang="ru-RU" sz="3600" dirty="0" smtClean="0">
                <a:solidFill>
                  <a:schemeClr val="bg1"/>
                </a:solidFill>
              </a:rPr>
              <a:t>потребность </a:t>
            </a:r>
            <a:r>
              <a:rPr lang="ru-RU" altLang="ru-RU" sz="3600" dirty="0">
                <a:solidFill>
                  <a:schemeClr val="bg1"/>
                </a:solidFill>
              </a:rPr>
              <a:t>пользоваться им как средством познания</a:t>
            </a:r>
            <a:r>
              <a:rPr lang="ru-RU" altLang="ru-RU" sz="3600" dirty="0" smtClean="0">
                <a:solidFill>
                  <a:schemeClr val="bg1"/>
                </a:solidFill>
              </a:rPr>
              <a:t>,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ü"/>
            </a:pPr>
            <a:r>
              <a:rPr lang="ru-RU" altLang="ru-RU" sz="3600" dirty="0" smtClean="0">
                <a:solidFill>
                  <a:schemeClr val="bg1"/>
                </a:solidFill>
              </a:rPr>
              <a:t>уважительное отношение </a:t>
            </a:r>
            <a:r>
              <a:rPr lang="ru-RU" altLang="ru-RU" sz="3600" dirty="0">
                <a:solidFill>
                  <a:schemeClr val="bg1"/>
                </a:solidFill>
              </a:rPr>
              <a:t>к иному мнению, истории и культуре народа страны изучаемого </a:t>
            </a:r>
            <a:r>
              <a:rPr lang="ru-RU" altLang="ru-RU" sz="3600" dirty="0" smtClean="0">
                <a:solidFill>
                  <a:schemeClr val="bg1"/>
                </a:solidFill>
              </a:rPr>
              <a:t>языка</a:t>
            </a:r>
            <a:endParaRPr lang="ru-RU" altLang="ru-RU" sz="3600" dirty="0">
              <a:solidFill>
                <a:schemeClr val="bg1"/>
              </a:solidFill>
            </a:endParaRPr>
          </a:p>
        </p:txBody>
      </p:sp>
      <p:pic>
        <p:nvPicPr>
          <p:cNvPr id="16386" name="Picture 2" descr="https://img.razrisyika.ru/kart/139/553787-cel-1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99C6FF"/>
              </a:clrFrom>
              <a:clrTo>
                <a:srgbClr val="99C6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1" r="9452"/>
          <a:stretch/>
        </p:blipFill>
        <p:spPr bwMode="auto">
          <a:xfrm>
            <a:off x="241300" y="1522719"/>
            <a:ext cx="414020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88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4"/>
          <p:cNvSpPr>
            <a:spLocks noGrp="1"/>
          </p:cNvSpPr>
          <p:nvPr>
            <p:ph type="title"/>
          </p:nvPr>
        </p:nvSpPr>
        <p:spPr>
          <a:xfrm>
            <a:off x="6985000" y="142875"/>
            <a:ext cx="3411538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Задачи</a:t>
            </a:r>
          </a:p>
        </p:txBody>
      </p:sp>
      <p:sp>
        <p:nvSpPr>
          <p:cNvPr id="5124" name="Содержимое 16"/>
          <p:cNvSpPr>
            <a:spLocks noGrp="1"/>
          </p:cNvSpPr>
          <p:nvPr>
            <p:ph idx="1"/>
          </p:nvPr>
        </p:nvSpPr>
        <p:spPr>
          <a:xfrm>
            <a:off x="4444999" y="850901"/>
            <a:ext cx="7543801" cy="5918200"/>
          </a:xfrm>
        </p:spPr>
        <p:txBody>
          <a:bodyPr>
            <a:normAutofit/>
          </a:bodyPr>
          <a:lstStyle/>
          <a:p>
            <a:pPr lvl="1">
              <a:buClr>
                <a:srgbClr val="7030A0"/>
              </a:buClr>
              <a:buFont typeface="Wingdings" panose="05000000000000000000" pitchFamily="2" charset="2"/>
              <a:buChar char="ü"/>
            </a:pPr>
            <a:r>
              <a:rPr lang="ru-RU" alt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Изучить научную литературу по данной теме.</a:t>
            </a:r>
          </a:p>
          <a:p>
            <a:pPr lvl="1">
              <a:buClr>
                <a:srgbClr val="7030A0"/>
              </a:buClr>
              <a:buFont typeface="Wingdings" panose="05000000000000000000" pitchFamily="2" charset="2"/>
              <a:buChar char="ü"/>
            </a:pPr>
            <a:r>
              <a:rPr lang="ru-RU" alt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Познакомить учащихся с некоторыми разделами из истории возникновения английского языка.</a:t>
            </a:r>
          </a:p>
          <a:p>
            <a:pPr lvl="1">
              <a:buClr>
                <a:srgbClr val="7030A0"/>
              </a:buClr>
              <a:buFont typeface="Wingdings" panose="05000000000000000000" pitchFamily="2" charset="2"/>
              <a:buChar char="ü"/>
            </a:pPr>
            <a:r>
              <a:rPr lang="ru-RU" alt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Объяснить учащимся, какое влияние оказали другие языки на формирование современного английского языка.</a:t>
            </a:r>
          </a:p>
          <a:p>
            <a:pPr lvl="1">
              <a:buClr>
                <a:srgbClr val="7030A0"/>
              </a:buClr>
              <a:buFont typeface="Wingdings" panose="05000000000000000000" pitchFamily="2" charset="2"/>
              <a:buChar char="ü"/>
            </a:pPr>
            <a:r>
              <a:rPr lang="ru-RU" alt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Классифицировать лексические единицы по темам (одежда, животные, ягоды, географические названия).</a:t>
            </a:r>
          </a:p>
          <a:p>
            <a:pPr lvl="1">
              <a:buClr>
                <a:srgbClr val="7030A0"/>
              </a:buClr>
              <a:buFont typeface="Wingdings" panose="05000000000000000000" pitchFamily="2" charset="2"/>
              <a:buChar char="ü"/>
            </a:pPr>
            <a:r>
              <a:rPr lang="ru-RU" alt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Определить происхождение сгруппированных лексических единиц и найти сходства в разных языках.</a:t>
            </a:r>
          </a:p>
          <a:p>
            <a:pPr lvl="1">
              <a:buClr>
                <a:srgbClr val="7030A0"/>
              </a:buClr>
              <a:buFont typeface="Wingdings" panose="05000000000000000000" pitchFamily="2" charset="2"/>
              <a:buChar char="ü"/>
            </a:pPr>
            <a:r>
              <a:rPr lang="ru-RU" alt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Подвести итоги образовательного события.  </a:t>
            </a:r>
          </a:p>
        </p:txBody>
      </p:sp>
      <p:pic>
        <p:nvPicPr>
          <p:cNvPr id="14340" name="Picture 4" descr="https://www.gov.kz/uploads/2021/6/2/111a332076f169a8fdc6f67ce5e715f0_original.62731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8" r="14323"/>
          <a:stretch/>
        </p:blipFill>
        <p:spPr bwMode="auto">
          <a:xfrm>
            <a:off x="254000" y="1412876"/>
            <a:ext cx="4635500" cy="415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94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4"/>
          <p:cNvSpPr txBox="1">
            <a:spLocks noChangeArrowheads="1"/>
          </p:cNvSpPr>
          <p:nvPr/>
        </p:nvSpPr>
        <p:spPr bwMode="auto">
          <a:xfrm>
            <a:off x="4027750" y="196850"/>
            <a:ext cx="750385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400" b="1" dirty="0">
                <a:solidFill>
                  <a:srgbClr val="FFFF00"/>
                </a:solidFill>
              </a:rPr>
              <a:t>Структура образовательного</a:t>
            </a:r>
          </a:p>
          <a:p>
            <a:pPr algn="ctr">
              <a:defRPr/>
            </a:pPr>
            <a:r>
              <a:rPr lang="ru-RU" sz="4400" b="1" dirty="0">
                <a:solidFill>
                  <a:srgbClr val="FFFF00"/>
                </a:solidFill>
              </a:rPr>
              <a:t>события</a:t>
            </a:r>
          </a:p>
        </p:txBody>
      </p:sp>
      <p:sp>
        <p:nvSpPr>
          <p:cNvPr id="6147" name="Rectangle 1"/>
          <p:cNvSpPr>
            <a:spLocks noChangeArrowheads="1"/>
          </p:cNvSpPr>
          <p:nvPr/>
        </p:nvSpPr>
        <p:spPr bwMode="auto">
          <a:xfrm>
            <a:off x="6248400" y="1941424"/>
            <a:ext cx="5283200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514350" indent="-514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alibri" panose="020F0502020204030204" pitchFamily="34" charset="0"/>
              <a:buAutoNum type="arabicPeriod"/>
            </a:pPr>
            <a:r>
              <a:rPr lang="ru-RU" altLang="zh-CN" sz="2600" b="1" dirty="0">
                <a:solidFill>
                  <a:schemeClr val="bg1"/>
                </a:solidFill>
                <a:cs typeface="Arial" panose="020B0604020202020204" pitchFamily="34" charset="0"/>
              </a:rPr>
              <a:t>вводное занятие</a:t>
            </a:r>
          </a:p>
          <a:p>
            <a:pPr>
              <a:buFont typeface="Calibri" panose="020F0502020204030204" pitchFamily="34" charset="0"/>
              <a:buAutoNum type="arabicPeriod"/>
            </a:pPr>
            <a:r>
              <a:rPr lang="ru-RU" altLang="zh-CN" sz="2600" b="1" dirty="0">
                <a:solidFill>
                  <a:schemeClr val="bg1"/>
                </a:solidFill>
                <a:cs typeface="Arial" panose="020B0604020202020204" pitchFamily="34" charset="0"/>
              </a:rPr>
              <a:t>занятие 1 по одной из  лексических тем </a:t>
            </a:r>
          </a:p>
          <a:p>
            <a:r>
              <a:rPr lang="ru-RU" altLang="zh-CN" sz="2600" b="1" dirty="0">
                <a:solidFill>
                  <a:schemeClr val="bg1"/>
                </a:solidFill>
                <a:cs typeface="Arial" panose="020B0604020202020204" pitchFamily="34" charset="0"/>
              </a:rPr>
              <a:t>  (животные, ягоды, одежда, географические названия)</a:t>
            </a:r>
          </a:p>
          <a:p>
            <a:pPr>
              <a:buFont typeface="Calibri" panose="020F0502020204030204" pitchFamily="34" charset="0"/>
              <a:buAutoNum type="arabicPeriod" startAt="3"/>
            </a:pPr>
            <a:r>
              <a:rPr lang="ru-RU" altLang="zh-CN" sz="2600" b="1" dirty="0">
                <a:solidFill>
                  <a:schemeClr val="bg1"/>
                </a:solidFill>
                <a:cs typeface="Arial" panose="020B0604020202020204" pitchFamily="34" charset="0"/>
              </a:rPr>
              <a:t> занятие 2 по одной из лексических тем </a:t>
            </a:r>
          </a:p>
          <a:p>
            <a:r>
              <a:rPr lang="ru-RU" altLang="zh-CN" sz="2600" b="1" dirty="0">
                <a:solidFill>
                  <a:schemeClr val="bg1"/>
                </a:solidFill>
                <a:cs typeface="Arial" panose="020B0604020202020204" pitchFamily="34" charset="0"/>
              </a:rPr>
              <a:t>  (животные, ягоды, одежда, географические названия)</a:t>
            </a:r>
          </a:p>
          <a:p>
            <a:pPr>
              <a:buFont typeface="Calibri" panose="020F0502020204030204" pitchFamily="34" charset="0"/>
              <a:buAutoNum type="arabicPeriod" startAt="4"/>
            </a:pPr>
            <a:r>
              <a:rPr lang="ru-RU" altLang="zh-CN" sz="2600" b="1" dirty="0">
                <a:solidFill>
                  <a:schemeClr val="bg1"/>
                </a:solidFill>
                <a:cs typeface="Arial" panose="020B0604020202020204" pitchFamily="34" charset="0"/>
              </a:rPr>
              <a:t>заключительное занятие</a:t>
            </a:r>
          </a:p>
        </p:txBody>
      </p:sp>
      <p:pic>
        <p:nvPicPr>
          <p:cNvPr id="12290" name="Picture 2" descr="https://lerm-cbs.ru/images/2023/DB/03/K/2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1F4F0"/>
              </a:clrFrom>
              <a:clrTo>
                <a:srgbClr val="E1F4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75" y="1161424"/>
            <a:ext cx="5433892" cy="548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85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89968" y="774700"/>
            <a:ext cx="7315200" cy="5502148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endParaRPr lang="ru-RU" sz="3600" b="1" i="1" dirty="0" smtClean="0">
              <a:solidFill>
                <a:srgbClr val="002060"/>
              </a:solidFill>
            </a:endParaRPr>
          </a:p>
          <a:p>
            <a:r>
              <a:rPr lang="ru-RU" sz="3600" b="1" i="1" dirty="0" smtClean="0">
                <a:solidFill>
                  <a:srgbClr val="002060"/>
                </a:solidFill>
              </a:rPr>
              <a:t>Современные технологии</a:t>
            </a:r>
            <a:r>
              <a:rPr lang="ru-RU" sz="3600" i="1" dirty="0" smtClean="0">
                <a:solidFill>
                  <a:srgbClr val="002060"/>
                </a:solidFill>
              </a:rPr>
              <a:t>: </a:t>
            </a:r>
            <a:r>
              <a:rPr lang="ru-RU" sz="3600" i="1" dirty="0">
                <a:solidFill>
                  <a:srgbClr val="002060"/>
                </a:solidFill>
              </a:rPr>
              <a:t>игровая технология, информационная, коммуникативная, проблемного обучения. </a:t>
            </a:r>
            <a:endParaRPr lang="ru-RU" sz="3600" dirty="0">
              <a:solidFill>
                <a:srgbClr val="002060"/>
              </a:solidFill>
            </a:endParaRPr>
          </a:p>
          <a:p>
            <a:pPr lvl="0"/>
            <a:r>
              <a:rPr lang="ru-RU" sz="3600" b="1" i="1" dirty="0">
                <a:solidFill>
                  <a:srgbClr val="002060"/>
                </a:solidFill>
              </a:rPr>
              <a:t>Активные </a:t>
            </a:r>
            <a:r>
              <a:rPr lang="ru-RU" sz="3600" i="1" dirty="0">
                <a:solidFill>
                  <a:srgbClr val="002060"/>
                </a:solidFill>
              </a:rPr>
              <a:t>и </a:t>
            </a:r>
            <a:r>
              <a:rPr lang="ru-RU" sz="3600" b="1" i="1" dirty="0">
                <a:solidFill>
                  <a:srgbClr val="002060"/>
                </a:solidFill>
              </a:rPr>
              <a:t>интерактивные методы</a:t>
            </a:r>
            <a:r>
              <a:rPr lang="ru-RU" sz="3600" i="1" dirty="0">
                <a:solidFill>
                  <a:srgbClr val="002060"/>
                </a:solidFill>
              </a:rPr>
              <a:t> обучения</a:t>
            </a:r>
            <a:endParaRPr lang="ru-RU" sz="3600" dirty="0">
              <a:solidFill>
                <a:srgbClr val="002060"/>
              </a:solidFill>
            </a:endParaRPr>
          </a:p>
          <a:p>
            <a:pPr lvl="0"/>
            <a:r>
              <a:rPr lang="ru-RU" sz="3600" b="1" i="1" dirty="0" smtClean="0">
                <a:solidFill>
                  <a:srgbClr val="002060"/>
                </a:solidFill>
              </a:rPr>
              <a:t>Индивидуальная</a:t>
            </a:r>
            <a:r>
              <a:rPr lang="ru-RU" sz="3600" b="1" i="1" dirty="0">
                <a:solidFill>
                  <a:srgbClr val="002060"/>
                </a:solidFill>
              </a:rPr>
              <a:t>, фронтальная, парная</a:t>
            </a:r>
            <a:r>
              <a:rPr lang="ru-RU" sz="3600" i="1" dirty="0">
                <a:solidFill>
                  <a:srgbClr val="002060"/>
                </a:solidFill>
              </a:rPr>
              <a:t>,</a:t>
            </a:r>
            <a:r>
              <a:rPr lang="ru-RU" sz="3600" b="1" i="1" dirty="0">
                <a:solidFill>
                  <a:srgbClr val="002060"/>
                </a:solidFill>
              </a:rPr>
              <a:t> групповая работа</a:t>
            </a:r>
            <a:r>
              <a:rPr lang="ru-RU" sz="3600" i="1" dirty="0">
                <a:solidFill>
                  <a:srgbClr val="002060"/>
                </a:solidFill>
              </a:rPr>
              <a:t>.</a:t>
            </a:r>
            <a:endParaRPr lang="ru-RU" sz="3600" dirty="0">
              <a:solidFill>
                <a:srgbClr val="002060"/>
              </a:solidFill>
            </a:endParaRPr>
          </a:p>
          <a:p>
            <a:pPr lvl="0"/>
            <a:r>
              <a:rPr lang="ru-RU" sz="3600" b="1" i="1" dirty="0" smtClean="0">
                <a:solidFill>
                  <a:srgbClr val="002060"/>
                </a:solidFill>
              </a:rPr>
              <a:t>Динамичность.</a:t>
            </a:r>
            <a:endParaRPr lang="ru-RU" sz="3600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sp>
        <p:nvSpPr>
          <p:cNvPr id="4" name="Выноска со стрелкой вправо 3"/>
          <p:cNvSpPr/>
          <p:nvPr/>
        </p:nvSpPr>
        <p:spPr>
          <a:xfrm>
            <a:off x="317500" y="2120900"/>
            <a:ext cx="4178300" cy="2463800"/>
          </a:xfrm>
          <a:prstGeom prst="rightArrowCallou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Системно-</a:t>
            </a:r>
            <a:r>
              <a:rPr lang="ru-RU" sz="36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деятельностный</a:t>
            </a:r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подход</a:t>
            </a:r>
          </a:p>
          <a:p>
            <a:pPr algn="ctr"/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6"/>
          <p:cNvSpPr txBox="1">
            <a:spLocks noChangeArrowheads="1"/>
          </p:cNvSpPr>
          <p:nvPr/>
        </p:nvSpPr>
        <p:spPr bwMode="auto">
          <a:xfrm>
            <a:off x="5024438" y="2214563"/>
            <a:ext cx="48942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>
              <a:latin typeface="Calibri" panose="020F0502020204030204" pitchFamily="34" charset="0"/>
            </a:endParaRPr>
          </a:p>
          <a:p>
            <a:pPr eaLnBrk="1" hangingPunct="1"/>
            <a:r>
              <a:rPr lang="en-US" altLang="ru-RU">
                <a:latin typeface="Calibri" panose="020F0502020204030204" pitchFamily="34" charset="0"/>
              </a:rPr>
              <a:t>http://i034.radikal.ru/0804/27/325d74c471fb.png</a:t>
            </a:r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67125" y="142875"/>
            <a:ext cx="4857750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dirty="0">
                <a:solidFill>
                  <a:srgbClr val="FFFF00"/>
                </a:solidFill>
                <a:latin typeface="+mj-lt"/>
              </a:rPr>
              <a:t>Вводное занятие</a:t>
            </a:r>
          </a:p>
        </p:txBody>
      </p:sp>
      <p:pic>
        <p:nvPicPr>
          <p:cNvPr id="9221" name="Picture 4" descr="F:\Выступления\Выступление методдень 06.11.23\жеребьев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469" y="1560514"/>
            <a:ext cx="3619531" cy="4822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4438" y="2537619"/>
            <a:ext cx="5678487" cy="4250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3" t="28017" r="9814" b="29448"/>
          <a:stretch>
            <a:fillRect/>
          </a:stretch>
        </p:blipFill>
        <p:spPr bwMode="auto">
          <a:xfrm>
            <a:off x="4083051" y="912813"/>
            <a:ext cx="6978649" cy="2085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600px-Coat_of_Arms_of_the_United_Kingdom_(1837-1952).svg.png"/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 rot="21367346">
            <a:off x="1777953" y="5603957"/>
            <a:ext cx="1214562" cy="121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9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6" descr="F:\Выступления\Выступление методдень 06.11.23\раздатка на 1 занят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437" y="793750"/>
            <a:ext cx="6638498" cy="3054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717925" y="23812"/>
            <a:ext cx="4857750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dirty="0">
                <a:solidFill>
                  <a:srgbClr val="FFFF00"/>
                </a:solidFill>
                <a:latin typeface="+mj-lt"/>
              </a:rPr>
              <a:t>Вводное занятие</a:t>
            </a:r>
          </a:p>
        </p:txBody>
      </p:sp>
      <p:pic>
        <p:nvPicPr>
          <p:cNvPr id="10246" name="Picture 4" descr="F:\Выступления\Выступление методдень 06.11.23\photo_5395330478808088985_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6156" y="732046"/>
            <a:ext cx="4384644" cy="5840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4" t="22916" r="25000" b="9375"/>
          <a:stretch>
            <a:fillRect/>
          </a:stretch>
        </p:blipFill>
        <p:spPr bwMode="auto">
          <a:xfrm>
            <a:off x="965201" y="3304997"/>
            <a:ext cx="4825999" cy="340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243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6"/>
          <p:cNvSpPr txBox="1">
            <a:spLocks noChangeArrowheads="1"/>
          </p:cNvSpPr>
          <p:nvPr/>
        </p:nvSpPr>
        <p:spPr bwMode="auto">
          <a:xfrm>
            <a:off x="5024438" y="2214563"/>
            <a:ext cx="48942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>
              <a:latin typeface="Calibri" panose="020F0502020204030204" pitchFamily="34" charset="0"/>
            </a:endParaRPr>
          </a:p>
          <a:p>
            <a:pPr eaLnBrk="1" hangingPunct="1"/>
            <a:r>
              <a:rPr lang="en-US" altLang="ru-RU">
                <a:latin typeface="Calibri" panose="020F0502020204030204" pitchFamily="34" charset="0"/>
              </a:rPr>
              <a:t>http://i034.radikal.ru/0804/27/325d74c471fb.png</a:t>
            </a:r>
            <a:endParaRPr lang="ru-RU" altLang="ru-RU">
              <a:latin typeface="Calibri" panose="020F0502020204030204" pitchFamily="34" charset="0"/>
            </a:endParaRPr>
          </a:p>
        </p:txBody>
      </p:sp>
      <p:pic>
        <p:nvPicPr>
          <p:cNvPr id="9219" name="Рисунок 8" descr="678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2"/>
          <a:stretch>
            <a:fillRect/>
          </a:stretch>
        </p:blipFill>
        <p:spPr bwMode="auto">
          <a:xfrm>
            <a:off x="1672458" y="111342"/>
            <a:ext cx="8995542" cy="6746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3" name="Picture 1" descr="F:\Выступления\Выступление методдень 06.11.23\машино заняти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7439" y="3429000"/>
            <a:ext cx="4381531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5" name="Picture 3" descr="F:\Выступления\Выступление методдень 06.11.23\ом.jpg"/>
          <p:cNvPicPr>
            <a:picLocks noChangeAspect="1" noChangeArrowheads="1"/>
          </p:cNvPicPr>
          <p:nvPr/>
        </p:nvPicPr>
        <p:blipFill>
          <a:blip r:embed="rId4" cstate="print"/>
          <a:srcRect r="30539" b="33533"/>
          <a:stretch>
            <a:fillRect/>
          </a:stretch>
        </p:blipFill>
        <p:spPr bwMode="auto">
          <a:xfrm>
            <a:off x="1672458" y="3714752"/>
            <a:ext cx="4379779" cy="314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7" name="Picture 5" descr="F:\Выступления\Выступление методдень 06.11.23\животные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8335" y="111341"/>
            <a:ext cx="3090230" cy="3628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8" name="Picture 6" descr="F:\Выступления\Выступление методдень 06.11.23\одежда.jpg"/>
          <p:cNvPicPr>
            <a:picLocks noChangeAspect="1" noChangeArrowheads="1"/>
          </p:cNvPicPr>
          <p:nvPr/>
        </p:nvPicPr>
        <p:blipFill>
          <a:blip r:embed="rId6" cstate="print"/>
          <a:srcRect l="25390" t="27734" r="13964" b="16015"/>
          <a:stretch>
            <a:fillRect/>
          </a:stretch>
        </p:blipFill>
        <p:spPr bwMode="auto">
          <a:xfrm>
            <a:off x="6024563" y="214290"/>
            <a:ext cx="4429155" cy="3081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86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441" y="252248"/>
            <a:ext cx="8688553" cy="630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99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thumbs.dreamstime.com/b/%D0%B4%D0%B5%D0%B2%D0%BE%D1%87%D0%BA%D0%B0-%D0%B8-%D0%BC%D0%B0%D0%BB%D1%8C%D1%87%D0%B8%D0%BA-%D1%81%D0%B8%D0%B4%D1%8F%D1%82-%D0%BD%D0%B0-%D1%81%D0%BA%D0%B0%D0%BC%D0%B5%D0%B9%D0%BA%D0%B5-%D0%B2-%D0%BA%D0%BB%D0%B0%D1%81%D1%81%D0%B5-2447133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5382">
            <a:off x="7172186" y="334904"/>
            <a:ext cx="4582194" cy="327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eb.archive.org/web/20190827092650im_/https:/st3.depositphotos.com/4203575/18413/v/1600/depositphotos_184133994-stock-illustration-children-sitting-school-desk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" t="2645" r="5649" b="11986"/>
          <a:stretch/>
        </p:blipFill>
        <p:spPr bwMode="auto">
          <a:xfrm rot="21045949">
            <a:off x="2897538" y="547503"/>
            <a:ext cx="4394200" cy="305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kancelar53.ru/export/img/4d2ad9c4-0d2d-11eb-8dd1-ac1f6bbcbf8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4062">
            <a:off x="7212785" y="3342738"/>
            <a:ext cx="4539381" cy="304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vatars.mds.yandex.net/i?id=1e5b6913ff987e4a7f4381a9d466cca1267bd2e1_l-10695933-images-thumbs&amp;ref=rim&amp;n=13&amp;w=691&amp;h=8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7847">
            <a:off x="4201326" y="3261599"/>
            <a:ext cx="2911084" cy="337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000" y="765023"/>
            <a:ext cx="3352801" cy="2118220"/>
          </a:xfrm>
        </p:spPr>
        <p:txBody>
          <a:bodyPr/>
          <a:lstStyle/>
          <a:p>
            <a:r>
              <a:rPr lang="ru-RU" dirty="0" smtClean="0"/>
              <a:t>Рутина</a:t>
            </a:r>
            <a:br>
              <a:rPr lang="ru-RU" dirty="0" smtClean="0"/>
            </a:br>
            <a:r>
              <a:rPr lang="ru-RU" dirty="0" smtClean="0"/>
              <a:t>Повседневность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8080" y="4452302"/>
            <a:ext cx="3048000" cy="825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изменения</a:t>
            </a:r>
            <a:endParaRPr lang="ru-RU" sz="4400" dirty="0"/>
          </a:p>
        </p:txBody>
      </p:sp>
      <p:sp>
        <p:nvSpPr>
          <p:cNvPr id="4" name="Умножение 3"/>
          <p:cNvSpPr/>
          <p:nvPr/>
        </p:nvSpPr>
        <p:spPr>
          <a:xfrm>
            <a:off x="0" y="3247398"/>
            <a:ext cx="3027414" cy="3235308"/>
          </a:xfrm>
          <a:prstGeom prst="mathMultiply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97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660" y="113669"/>
            <a:ext cx="9046869" cy="662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5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353" y="137317"/>
            <a:ext cx="9042702" cy="657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07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67125" y="142875"/>
            <a:ext cx="4857750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dirty="0">
                <a:solidFill>
                  <a:srgbClr val="FFFF00"/>
                </a:solidFill>
                <a:latin typeface="+mj-lt"/>
              </a:rPr>
              <a:t>Ягоды</a:t>
            </a:r>
          </a:p>
        </p:txBody>
      </p:sp>
      <p:pic>
        <p:nvPicPr>
          <p:cNvPr id="10245" name="Picture 6" descr="F:\Выступления\Выступление методдень 06.11.23\ягод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8"/>
          <a:stretch>
            <a:fillRect/>
          </a:stretch>
        </p:blipFill>
        <p:spPr bwMode="auto">
          <a:xfrm>
            <a:off x="5972969" y="4109734"/>
            <a:ext cx="6094412" cy="2633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4" t="31485" r="26172" b="28271"/>
          <a:stretch>
            <a:fillRect/>
          </a:stretch>
        </p:blipFill>
        <p:spPr bwMode="auto">
          <a:xfrm>
            <a:off x="-1" y="851338"/>
            <a:ext cx="7690121" cy="43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909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F:\Выступления\Выступление методдень 06.11.23\занятия в группах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0320" y="783692"/>
            <a:ext cx="4784217" cy="3588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0" name="Picture 2" descr="F:\Выступления\Выступление методдень 06.11.23\мое занятие.jpg"/>
          <p:cNvPicPr>
            <a:picLocks noChangeAspect="1" noChangeArrowheads="1"/>
          </p:cNvPicPr>
          <p:nvPr/>
        </p:nvPicPr>
        <p:blipFill>
          <a:blip r:embed="rId3" cstate="print"/>
          <a:srcRect l="5202" t="17341" r="15462" b="9826"/>
          <a:stretch>
            <a:fillRect/>
          </a:stretch>
        </p:blipFill>
        <p:spPr bwMode="auto">
          <a:xfrm>
            <a:off x="595265" y="2879444"/>
            <a:ext cx="5536454" cy="3811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34375" r="23828" b="15625"/>
          <a:stretch>
            <a:fillRect/>
          </a:stretch>
        </p:blipFill>
        <p:spPr bwMode="auto">
          <a:xfrm>
            <a:off x="273797" y="814869"/>
            <a:ext cx="43942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 Box 5"/>
          <p:cNvSpPr txBox="1">
            <a:spLocks noChangeArrowheads="1"/>
          </p:cNvSpPr>
          <p:nvPr/>
        </p:nvSpPr>
        <p:spPr bwMode="auto">
          <a:xfrm>
            <a:off x="1778000" y="7477125"/>
            <a:ext cx="2014538" cy="1809750"/>
          </a:xfrm>
          <a:prstGeom prst="rect">
            <a:avLst/>
          </a:prstGeom>
          <a:solidFill>
            <a:srgbClr val="FFFFFF"/>
          </a:solidFill>
          <a:ln w="9525">
            <a:solidFill>
              <a:srgbClr val="95B3D7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Работу выполнили:</a:t>
            </a:r>
            <a:endParaRPr lang="ru-RU" altLang="ru-RU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271" name="Rectangle 6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1272" name="Rectangle 7"/>
          <p:cNvSpPr>
            <a:spLocks noChangeArrowheads="1"/>
          </p:cNvSpPr>
          <p:nvPr/>
        </p:nvSpPr>
        <p:spPr bwMode="auto">
          <a:xfrm>
            <a:off x="1524001" y="2725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1127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5" t="20833" r="16795" b="9375"/>
          <a:stretch>
            <a:fillRect/>
          </a:stretch>
        </p:blipFill>
        <p:spPr bwMode="auto">
          <a:xfrm>
            <a:off x="7175501" y="3392646"/>
            <a:ext cx="4381499" cy="3298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Содержимое 9" descr="map.jpg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38"/>
          <a:stretch>
            <a:fillRect/>
          </a:stretch>
        </p:blipFill>
        <p:spPr>
          <a:xfrm>
            <a:off x="10595817" y="767936"/>
            <a:ext cx="1143000" cy="1701800"/>
          </a:xfrm>
        </p:spPr>
      </p:pic>
      <p:sp>
        <p:nvSpPr>
          <p:cNvPr id="18" name="TextBox 17"/>
          <p:cNvSpPr txBox="1"/>
          <p:nvPr/>
        </p:nvSpPr>
        <p:spPr>
          <a:xfrm>
            <a:off x="2095500" y="142875"/>
            <a:ext cx="8072438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dirty="0">
                <a:solidFill>
                  <a:srgbClr val="FFFF00"/>
                </a:solidFill>
                <a:latin typeface="+mj-lt"/>
              </a:rPr>
              <a:t>Географические названия</a:t>
            </a:r>
          </a:p>
        </p:txBody>
      </p:sp>
    </p:spTree>
    <p:extLst>
      <p:ext uri="{BB962C8B-B14F-4D97-AF65-F5344CB8AC3E}">
        <p14:creationId xmlns:p14="http://schemas.microsoft.com/office/powerpoint/2010/main" val="202966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3"/>
          </p:cNvPr>
          <p:cNvSpPr txBox="1"/>
          <p:nvPr/>
        </p:nvSpPr>
        <p:spPr>
          <a:xfrm>
            <a:off x="2257425" y="211139"/>
            <a:ext cx="4857750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dirty="0">
                <a:solidFill>
                  <a:srgbClr val="FFFF00"/>
                </a:solidFill>
                <a:latin typeface="+mj-lt"/>
              </a:rPr>
              <a:t>Одежда</a:t>
            </a:r>
          </a:p>
        </p:txBody>
      </p:sp>
      <p:pic>
        <p:nvPicPr>
          <p:cNvPr id="13317" name="Picture 5" descr="F:\Выступления\Выступление методдень 06.11.23\маш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9738" y="230189"/>
            <a:ext cx="4902196" cy="6529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8" name="Picture 6" descr="F:\Выступления\Выступление методдень 06.11.23\маша1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18573" y="962026"/>
            <a:ext cx="6371165" cy="4778374"/>
          </a:xfrm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308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https://wordwall.net/resource/37447964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19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:\Выступления\Выступление методдень 06.11.23\дерев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0578" y="753035"/>
            <a:ext cx="3360722" cy="4480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1" name="Picture 3" descr="F:\Выступления\Выступление методдень 06.11.23\с деревом.jpg"/>
          <p:cNvPicPr>
            <a:picLocks noChangeAspect="1" noChangeArrowheads="1"/>
          </p:cNvPicPr>
          <p:nvPr/>
        </p:nvPicPr>
        <p:blipFill>
          <a:blip r:embed="rId3" cstate="print"/>
          <a:srcRect l="6206" t="20156" r="1341" b="17560"/>
          <a:stretch>
            <a:fillRect/>
          </a:stretch>
        </p:blipFill>
        <p:spPr bwMode="auto">
          <a:xfrm>
            <a:off x="1523968" y="3251200"/>
            <a:ext cx="7138508" cy="360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17" name="AutoShape 5" descr="blob:https://web.telegram.org/713e96f3-568f-4975-b1a5-232403e43307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27654" name="Picture 6" descr="F:\Выступления\Выступление методдень 06.11.23\последнее.jpg"/>
          <p:cNvPicPr>
            <a:picLocks noChangeAspect="1" noChangeArrowheads="1"/>
          </p:cNvPicPr>
          <p:nvPr/>
        </p:nvPicPr>
        <p:blipFill>
          <a:blip r:embed="rId4" cstate="print"/>
          <a:srcRect t="21094"/>
          <a:stretch>
            <a:fillRect/>
          </a:stretch>
        </p:blipFill>
        <p:spPr bwMode="auto">
          <a:xfrm>
            <a:off x="284490" y="456407"/>
            <a:ext cx="3550910" cy="3731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611564" y="71438"/>
            <a:ext cx="7215187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dirty="0">
                <a:solidFill>
                  <a:srgbClr val="FFFF00"/>
                </a:solidFill>
                <a:latin typeface="+mj-lt"/>
              </a:rPr>
              <a:t>Заключительное занятие</a:t>
            </a:r>
          </a:p>
        </p:txBody>
      </p:sp>
    </p:spTree>
    <p:extLst>
      <p:ext uri="{BB962C8B-B14F-4D97-AF65-F5344CB8AC3E}">
        <p14:creationId xmlns:p14="http://schemas.microsoft.com/office/powerpoint/2010/main" val="11552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平行四边形 5"/>
          <p:cNvSpPr/>
          <p:nvPr/>
        </p:nvSpPr>
        <p:spPr bwMode="auto">
          <a:xfrm flipH="1">
            <a:off x="2826384" y="4233068"/>
            <a:ext cx="2530742" cy="2208675"/>
          </a:xfrm>
          <a:prstGeom prst="parallelogram">
            <a:avLst>
              <a:gd name="adj" fmla="val 87273"/>
            </a:avLst>
          </a:prstGeom>
          <a:gradFill>
            <a:gsLst>
              <a:gs pos="33000">
                <a:srgbClr val="F9F9F9"/>
              </a:gs>
              <a:gs pos="100000">
                <a:srgbClr val="D7D7D7"/>
              </a:gs>
            </a:gsLst>
            <a:lin ang="5400000" scaled="0"/>
          </a:gradFill>
          <a:ln w="3175" cap="flat" cmpd="sng" algn="ctr">
            <a:solidFill>
              <a:srgbClr val="D7D7D7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anchor="ctr"/>
          <a:lstStyle/>
          <a:p>
            <a:pPr>
              <a:lnSpc>
                <a:spcPct val="120000"/>
              </a:lnSpc>
              <a:defRPr/>
            </a:pPr>
            <a:endParaRPr lang="zh-CN" altLang="en-US" sz="2000" kern="0">
              <a:solidFill>
                <a:srgbClr val="4D4D4D"/>
              </a:solidFill>
              <a:latin typeface="Arial" charset="0"/>
            </a:endParaRPr>
          </a:p>
        </p:txBody>
      </p:sp>
      <p:sp>
        <p:nvSpPr>
          <p:cNvPr id="5" name="平行四边形 7"/>
          <p:cNvSpPr/>
          <p:nvPr/>
        </p:nvSpPr>
        <p:spPr bwMode="auto">
          <a:xfrm flipH="1">
            <a:off x="7136309" y="4159247"/>
            <a:ext cx="2530498" cy="2208675"/>
          </a:xfrm>
          <a:prstGeom prst="parallelogram">
            <a:avLst>
              <a:gd name="adj" fmla="val 87273"/>
            </a:avLst>
          </a:prstGeom>
          <a:gradFill>
            <a:gsLst>
              <a:gs pos="33000">
                <a:srgbClr val="F9F9F9"/>
              </a:gs>
              <a:gs pos="100000">
                <a:srgbClr val="D7D7D7"/>
              </a:gs>
            </a:gsLst>
            <a:lin ang="5400000" scaled="0"/>
          </a:gradFill>
          <a:ln w="3175" cap="flat" cmpd="sng" algn="ctr">
            <a:solidFill>
              <a:srgbClr val="D7D7D7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anchor="ctr"/>
          <a:lstStyle/>
          <a:p>
            <a:pPr>
              <a:lnSpc>
                <a:spcPct val="120000"/>
              </a:lnSpc>
              <a:defRPr/>
            </a:pPr>
            <a:endParaRPr lang="zh-CN" altLang="en-US" sz="2000" kern="0">
              <a:solidFill>
                <a:srgbClr val="4D4D4D"/>
              </a:solidFill>
              <a:latin typeface="Arial" charset="0"/>
            </a:endParaRPr>
          </a:p>
        </p:txBody>
      </p:sp>
      <p:sp>
        <p:nvSpPr>
          <p:cNvPr id="7" name="平行四边形 6"/>
          <p:cNvSpPr/>
          <p:nvPr/>
        </p:nvSpPr>
        <p:spPr bwMode="auto">
          <a:xfrm flipH="1">
            <a:off x="4876641" y="4233068"/>
            <a:ext cx="2529761" cy="2208675"/>
          </a:xfrm>
          <a:prstGeom prst="parallelogram">
            <a:avLst>
              <a:gd name="adj" fmla="val 87273"/>
            </a:avLst>
          </a:prstGeom>
          <a:gradFill>
            <a:gsLst>
              <a:gs pos="33000">
                <a:srgbClr val="F9F9F9"/>
              </a:gs>
              <a:gs pos="100000">
                <a:srgbClr val="D7D7D7"/>
              </a:gs>
            </a:gsLst>
            <a:lin ang="5400000" scaled="0"/>
          </a:gradFill>
          <a:ln w="3175" cap="flat" cmpd="sng" algn="ctr">
            <a:solidFill>
              <a:srgbClr val="D7D7D7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anchor="ctr"/>
          <a:lstStyle/>
          <a:p>
            <a:pPr>
              <a:lnSpc>
                <a:spcPct val="120000"/>
              </a:lnSpc>
              <a:defRPr/>
            </a:pPr>
            <a:endParaRPr lang="zh-CN" altLang="en-US" sz="2000" kern="0">
              <a:solidFill>
                <a:srgbClr val="4D4D4D"/>
              </a:solidFill>
              <a:latin typeface="Arial" charset="0"/>
            </a:endParaRPr>
          </a:p>
        </p:txBody>
      </p:sp>
      <p:sp>
        <p:nvSpPr>
          <p:cNvPr id="8" name="平行四边形 2"/>
          <p:cNvSpPr>
            <a:spLocks noChangeArrowheads="1"/>
          </p:cNvSpPr>
          <p:nvPr/>
        </p:nvSpPr>
        <p:spPr bwMode="auto">
          <a:xfrm>
            <a:off x="2376265" y="1828113"/>
            <a:ext cx="1392263" cy="4662959"/>
          </a:xfrm>
          <a:prstGeom prst="parallelogram">
            <a:avLst>
              <a:gd name="adj" fmla="val 20417"/>
            </a:avLst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outerShdw sy="23000" kx="-1199993" algn="bl" rotWithShape="0">
              <a:srgbClr val="000000">
                <a:alpha val="20000"/>
              </a:srgbClr>
            </a:outerShdw>
          </a:effectLst>
          <a:extLst/>
        </p:spPr>
        <p:txBody>
          <a:bodyPr lIns="0" rIns="0" anchor="ctr"/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zh-CN" altLang="en-US" sz="2800" kern="0">
              <a:solidFill>
                <a:sysClr val="window" lastClr="FFFFFF"/>
              </a:solidFill>
              <a:latin typeface="Impact" pitchFamily="34" charset="0"/>
            </a:endParaRPr>
          </a:p>
        </p:txBody>
      </p:sp>
      <p:sp>
        <p:nvSpPr>
          <p:cNvPr id="9" name="平行四边形 3"/>
          <p:cNvSpPr>
            <a:spLocks noChangeArrowheads="1"/>
          </p:cNvSpPr>
          <p:nvPr/>
        </p:nvSpPr>
        <p:spPr bwMode="auto">
          <a:xfrm>
            <a:off x="4707864" y="1901589"/>
            <a:ext cx="1363663" cy="4613975"/>
          </a:xfrm>
          <a:prstGeom prst="parallelogram">
            <a:avLst>
              <a:gd name="adj" fmla="val 20417"/>
            </a:avLst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outerShdw sy="23000" kx="-1199993" algn="bl" rotWithShape="0">
              <a:srgbClr val="000000">
                <a:alpha val="20000"/>
              </a:srgbClr>
            </a:outerShdw>
          </a:effectLst>
          <a:extLst/>
        </p:spPr>
        <p:txBody>
          <a:bodyPr lIns="0" rIns="0" anchor="ctr"/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zh-CN" altLang="en-US" sz="2800" kern="0">
              <a:solidFill>
                <a:sysClr val="window" lastClr="FFFFFF"/>
              </a:solidFill>
              <a:latin typeface="Impact" pitchFamily="34" charset="0"/>
            </a:endParaRPr>
          </a:p>
        </p:txBody>
      </p:sp>
      <p:sp>
        <p:nvSpPr>
          <p:cNvPr id="11" name="平行四边形 4"/>
          <p:cNvSpPr>
            <a:spLocks noChangeArrowheads="1"/>
          </p:cNvSpPr>
          <p:nvPr/>
        </p:nvSpPr>
        <p:spPr bwMode="auto">
          <a:xfrm>
            <a:off x="6738939" y="1877098"/>
            <a:ext cx="1365250" cy="4613975"/>
          </a:xfrm>
          <a:prstGeom prst="parallelogram">
            <a:avLst>
              <a:gd name="adj" fmla="val 20417"/>
            </a:avLst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outerShdw sy="23000" kx="-1199993" algn="bl" rotWithShape="0">
              <a:srgbClr val="000000">
                <a:alpha val="20000"/>
              </a:srgbClr>
            </a:outerShdw>
          </a:effectLst>
          <a:extLst/>
        </p:spPr>
        <p:txBody>
          <a:bodyPr lIns="0" rIns="0" anchor="ctr"/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zh-CN" altLang="en-US" sz="2800" kern="0">
              <a:solidFill>
                <a:sysClr val="window" lastClr="FFFFFF"/>
              </a:solidFill>
              <a:latin typeface="Impact" pitchFamily="34" charset="0"/>
            </a:endParaRPr>
          </a:p>
        </p:txBody>
      </p:sp>
      <p:sp>
        <p:nvSpPr>
          <p:cNvPr id="13" name="矩形 17"/>
          <p:cNvSpPr>
            <a:spLocks noChangeArrowheads="1"/>
          </p:cNvSpPr>
          <p:nvPr/>
        </p:nvSpPr>
        <p:spPr bwMode="auto">
          <a:xfrm>
            <a:off x="9099345" y="430886"/>
            <a:ext cx="1781175" cy="5976726"/>
          </a:xfrm>
          <a:custGeom>
            <a:avLst/>
            <a:gdLst>
              <a:gd name="T0" fmla="*/ 0 w 1809407"/>
              <a:gd name="T1" fmla="*/ 0 h 3440675"/>
              <a:gd name="T2" fmla="*/ 1809407 w 1809407"/>
              <a:gd name="T3" fmla="*/ 3440675 h 3440675"/>
            </a:gdLst>
            <a:ahLst/>
            <a:cxnLst/>
            <a:rect l="T0" t="T1" r="T2" b="T3"/>
            <a:pathLst>
              <a:path w="1809407" h="3440675">
                <a:moveTo>
                  <a:pt x="1139906" y="0"/>
                </a:moveTo>
                <a:lnTo>
                  <a:pt x="1809407" y="792244"/>
                </a:lnTo>
                <a:lnTo>
                  <a:pt x="1563950" y="750317"/>
                </a:lnTo>
                <a:lnTo>
                  <a:pt x="1104411" y="3440675"/>
                </a:lnTo>
                <a:lnTo>
                  <a:pt x="0" y="3440675"/>
                </a:lnTo>
                <a:lnTo>
                  <a:pt x="490848" y="567021"/>
                </a:lnTo>
                <a:lnTo>
                  <a:pt x="245391" y="52509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outerShdw sy="23000" kx="-1199993" algn="bl" rotWithShape="0">
              <a:srgbClr val="000000">
                <a:alpha val="20000"/>
              </a:srgbClr>
            </a:outerShdw>
          </a:effectLst>
          <a:extLst/>
        </p:spPr>
        <p:txBody>
          <a:bodyPr lIns="0" rIns="0" anchor="ctr"/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zh-CN" altLang="en-US" sz="2800" kern="0">
              <a:solidFill>
                <a:sysClr val="window" lastClr="FFFFFF"/>
              </a:solidFill>
              <a:latin typeface="Impact" pitchFamily="34" charset="0"/>
            </a:endParaRPr>
          </a:p>
        </p:txBody>
      </p:sp>
      <p:sp>
        <p:nvSpPr>
          <p:cNvPr id="14345" name="TextBox 32"/>
          <p:cNvSpPr txBox="1">
            <a:spLocks noChangeArrowheads="1"/>
          </p:cNvSpPr>
          <p:nvPr/>
        </p:nvSpPr>
        <p:spPr bwMode="auto">
          <a:xfrm rot="-10331964">
            <a:off x="9447879" y="1544161"/>
            <a:ext cx="861774" cy="4268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zh-CN" sz="4400" b="1" dirty="0" err="1">
                <a:solidFill>
                  <a:srgbClr val="002060"/>
                </a:solidFill>
                <a:latin typeface="Microsoft YaHei" panose="020B0503020204020204" pitchFamily="34" charset="-122"/>
              </a:rPr>
              <a:t>соуправление</a:t>
            </a:r>
            <a:endParaRPr lang="zh-CN" altLang="en-US" sz="4400" b="1" dirty="0">
              <a:solidFill>
                <a:srgbClr val="002060"/>
              </a:solidFill>
              <a:latin typeface="Microsoft YaHei" panose="020B0503020204020204" pitchFamily="3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72468" y="430885"/>
            <a:ext cx="4857750" cy="1446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dirty="0">
                <a:solidFill>
                  <a:srgbClr val="FFFF00"/>
                </a:solidFill>
                <a:latin typeface="+mj-lt"/>
              </a:rPr>
              <a:t>Образовательное событие</a:t>
            </a:r>
          </a:p>
        </p:txBody>
      </p:sp>
      <p:sp>
        <p:nvSpPr>
          <p:cNvPr id="6" name="TextBox 61"/>
          <p:cNvSpPr txBox="1">
            <a:spLocks noChangeArrowheads="1"/>
          </p:cNvSpPr>
          <p:nvPr/>
        </p:nvSpPr>
        <p:spPr bwMode="auto">
          <a:xfrm rot="16635472">
            <a:off x="718381" y="3768585"/>
            <a:ext cx="4545411" cy="83099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algn="l" fontAlgn="base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 fontAlgn="base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 fontAlgn="base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fontAlgn="base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 fontAlgn="base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altLang="zh-CN" sz="4800" b="1" dirty="0">
                <a:latin typeface="+mj-lt"/>
              </a:rPr>
              <a:t>сотрудничество</a:t>
            </a:r>
            <a:endParaRPr lang="zh-CN" altLang="en-US" sz="4800" b="1" dirty="0">
              <a:latin typeface="+mj-lt"/>
            </a:endParaRPr>
          </a:p>
        </p:txBody>
      </p:sp>
      <p:sp>
        <p:nvSpPr>
          <p:cNvPr id="16" name="TextBox 61"/>
          <p:cNvSpPr txBox="1">
            <a:spLocks noChangeArrowheads="1"/>
          </p:cNvSpPr>
          <p:nvPr/>
        </p:nvSpPr>
        <p:spPr bwMode="auto">
          <a:xfrm rot="16585668">
            <a:off x="3558716" y="3939358"/>
            <a:ext cx="3449021" cy="769441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algn="l" fontAlgn="base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 fontAlgn="base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 fontAlgn="base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fontAlgn="base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 fontAlgn="base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altLang="zh-CN" sz="4400" b="1" dirty="0">
                <a:latin typeface="+mj-lt"/>
              </a:rPr>
              <a:t>содружество</a:t>
            </a:r>
            <a:endParaRPr lang="zh-CN" altLang="en-US" sz="4400" b="1" dirty="0">
              <a:latin typeface="+mj-lt"/>
            </a:endParaRPr>
          </a:p>
        </p:txBody>
      </p:sp>
      <p:sp>
        <p:nvSpPr>
          <p:cNvPr id="17" name="TextBox 61"/>
          <p:cNvSpPr txBox="1">
            <a:spLocks noChangeArrowheads="1"/>
          </p:cNvSpPr>
          <p:nvPr/>
        </p:nvSpPr>
        <p:spPr bwMode="auto">
          <a:xfrm rot="16585668">
            <a:off x="5556147" y="3919786"/>
            <a:ext cx="3570208" cy="769441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algn="l" fontAlgn="base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 fontAlgn="base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 fontAlgn="base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fontAlgn="base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 fontAlgn="base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altLang="zh-CN" sz="4400" b="1" dirty="0">
                <a:latin typeface="+mj-lt"/>
              </a:rPr>
              <a:t>сотворчество</a:t>
            </a:r>
            <a:endParaRPr lang="zh-CN" altLang="en-US" sz="4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5340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 smtClean="0"/>
              <a:t>Ключевые компетенции?????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1695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F:\Выступления\Выступление методдень 06.11.23\дерево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1" t="11458" r="14687" b="21873"/>
          <a:stretch>
            <a:fillRect/>
          </a:stretch>
        </p:blipFill>
        <p:spPr>
          <a:xfrm>
            <a:off x="206374" y="90489"/>
            <a:ext cx="4035425" cy="6650037"/>
          </a:xfrm>
          <a:noFill/>
        </p:spPr>
      </p:pic>
      <p:sp>
        <p:nvSpPr>
          <p:cNvPr id="6" name="TextBox 5"/>
          <p:cNvSpPr txBox="1"/>
          <p:nvPr/>
        </p:nvSpPr>
        <p:spPr>
          <a:xfrm>
            <a:off x="5221289" y="2286000"/>
            <a:ext cx="5567550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120511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319" y="762000"/>
            <a:ext cx="2947482" cy="1282700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Как?</a:t>
            </a:r>
            <a:b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счет чего?</a:t>
            </a:r>
            <a:endParaRPr lang="ru-RU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71968" y="5134145"/>
            <a:ext cx="3797300" cy="132867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Образовательное событие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https://w7.pngwing.com/pngs/977/994/png-transparent-cartoon-thought-thinking-woman-love-child-face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314">
            <a:off x="4817858" y="879691"/>
            <a:ext cx="4657973" cy="394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kartinkof.club/uploads/posts/2022-05/1653660738_30-kartinkof-club-p-kartinki-dlya-prezentatsii-chelovechki-ves-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021" y="990806"/>
            <a:ext cx="7476914" cy="447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75144" y="2851735"/>
            <a:ext cx="2947482" cy="12827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Событийный подход</a:t>
            </a:r>
            <a:endParaRPr lang="ru-RU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1170394" y="1895595"/>
            <a:ext cx="956981" cy="1105246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низ 3"/>
          <p:cNvSpPr/>
          <p:nvPr/>
        </p:nvSpPr>
        <p:spPr>
          <a:xfrm>
            <a:off x="1170394" y="3985330"/>
            <a:ext cx="956981" cy="1105246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03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5418" y="291617"/>
            <a:ext cx="7646481" cy="114498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Образовательное событие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90139" y="1233601"/>
            <a:ext cx="6235700" cy="512064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4000" dirty="0">
                <a:solidFill>
                  <a:schemeClr val="bg1"/>
                </a:solidFill>
              </a:rPr>
              <a:t>это особая, __________ выстроенная ситуация, которая организуется </a:t>
            </a:r>
            <a:r>
              <a:rPr lang="ru-RU" sz="4000" dirty="0" smtClean="0">
                <a:solidFill>
                  <a:schemeClr val="bg1"/>
                </a:solidFill>
              </a:rPr>
              <a:t>____________ </a:t>
            </a:r>
            <a:r>
              <a:rPr lang="ru-RU" sz="4000" dirty="0">
                <a:solidFill>
                  <a:schemeClr val="bg1"/>
                </a:solidFill>
              </a:rPr>
              <a:t>в ______________ целях. В отличие от разрозненных уроков, это ___________ отрезок времени, на протяжении которого дети погружены в </a:t>
            </a:r>
            <a:r>
              <a:rPr lang="ru-RU" sz="4000" dirty="0" smtClean="0">
                <a:solidFill>
                  <a:schemeClr val="bg1"/>
                </a:solidFill>
              </a:rPr>
              <a:t>_________, ___________для </a:t>
            </a:r>
            <a:r>
              <a:rPr lang="ru-RU" sz="4000" dirty="0">
                <a:solidFill>
                  <a:schemeClr val="bg1"/>
                </a:solidFill>
              </a:rPr>
              <a:t>всей группы историю или проблему.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7292" t="15365" r="34166" b="19531"/>
          <a:stretch/>
        </p:blipFill>
        <p:spPr>
          <a:xfrm>
            <a:off x="228600" y="1270105"/>
            <a:ext cx="5486400" cy="488113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437028" y="1334563"/>
            <a:ext cx="2273300" cy="43169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00" dirty="0" smtClean="0"/>
              <a:t>намеренно</a:t>
            </a:r>
            <a:endParaRPr lang="ru-RU" sz="3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372732" y="3743590"/>
            <a:ext cx="2337596" cy="43169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00" dirty="0" smtClean="0"/>
              <a:t>целостный</a:t>
            </a:r>
            <a:endParaRPr lang="ru-RU" sz="3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459669" y="2940894"/>
            <a:ext cx="3712631" cy="43169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00" dirty="0" smtClean="0"/>
              <a:t>образовательных</a:t>
            </a:r>
            <a:endParaRPr lang="ru-RU" sz="3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179335" y="2497501"/>
            <a:ext cx="2273300" cy="43169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00" dirty="0" smtClean="0"/>
              <a:t>педагогом</a:t>
            </a:r>
            <a:endParaRPr lang="ru-RU" sz="3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605032" y="4918226"/>
            <a:ext cx="2273300" cy="43169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00" dirty="0" smtClean="0"/>
              <a:t>единую</a:t>
            </a:r>
            <a:endParaRPr lang="ru-RU" sz="3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099432" y="5327166"/>
            <a:ext cx="2273300" cy="43169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00" dirty="0" smtClean="0"/>
              <a:t>общую</a:t>
            </a:r>
            <a:endParaRPr lang="ru-RU" sz="3400" dirty="0"/>
          </a:p>
        </p:txBody>
      </p:sp>
    </p:spTree>
    <p:extLst>
      <p:ext uri="{BB962C8B-B14F-4D97-AF65-F5344CB8AC3E}">
        <p14:creationId xmlns:p14="http://schemas.microsoft.com/office/powerpoint/2010/main" val="239415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19" y="597877"/>
            <a:ext cx="2312481" cy="5127143"/>
          </a:xfrm>
        </p:spPr>
        <p:txBody>
          <a:bodyPr>
            <a:normAutofit/>
          </a:bodyPr>
          <a:lstStyle/>
          <a:p>
            <a:pPr algn="ctr"/>
            <a:r>
              <a:rPr lang="ru-RU" b="1" i="1" dirty="0"/>
              <a:t> Методологическая сущность образовательного </a:t>
            </a:r>
            <a:r>
              <a:rPr lang="ru-RU" b="1" i="1" dirty="0" smtClean="0"/>
              <a:t>события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87600" y="246182"/>
            <a:ext cx="3397738" cy="1652954"/>
          </a:xfrm>
          <a:solidFill>
            <a:srgbClr val="0070C0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000" dirty="0">
                <a:solidFill>
                  <a:srgbClr val="FFFF00"/>
                </a:solidFill>
              </a:rPr>
              <a:t>1.  </a:t>
            </a:r>
            <a:r>
              <a:rPr lang="ru-RU" sz="3600" i="1" u="sng" dirty="0">
                <a:solidFill>
                  <a:srgbClr val="FFFF00"/>
                </a:solidFill>
              </a:rPr>
              <a:t>Создание условий для действия</a:t>
            </a:r>
            <a:r>
              <a:rPr lang="ru-RU" sz="3600" dirty="0">
                <a:solidFill>
                  <a:srgbClr val="FFFF00"/>
                </a:solidFill>
              </a:rPr>
              <a:t>. </a:t>
            </a:r>
            <a:endParaRPr lang="ru-RU" sz="3600" dirty="0" smtClean="0">
              <a:solidFill>
                <a:srgbClr val="FFFF00"/>
              </a:solidFill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5683738" y="3858352"/>
            <a:ext cx="6326555" cy="292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выйти на новый уровень в реализации своей индивидуальной образовательной программы. 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способность совершить **перенос** своих действий и усвоенных способов деятельности из одной ситуации в другую .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2697448" y="2476405"/>
            <a:ext cx="2656903" cy="121834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200" dirty="0" smtClean="0">
                <a:solidFill>
                  <a:srgbClr val="FFFF00"/>
                </a:solidFill>
              </a:rPr>
              <a:t>2</a:t>
            </a:r>
            <a:r>
              <a:rPr lang="ru-RU" sz="3200" i="1" dirty="0" smtClean="0">
                <a:solidFill>
                  <a:srgbClr val="FFFF00"/>
                </a:solidFill>
              </a:rPr>
              <a:t>.  </a:t>
            </a:r>
            <a:r>
              <a:rPr lang="ru-RU" sz="3200" i="1" u="sng" dirty="0" smtClean="0">
                <a:solidFill>
                  <a:srgbClr val="FFFF00"/>
                </a:solidFill>
              </a:rPr>
              <a:t>Рефлексия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2538372" y="4338766"/>
            <a:ext cx="2948027" cy="1271954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200" dirty="0" smtClean="0">
                <a:solidFill>
                  <a:srgbClr val="FFFF00"/>
                </a:solidFill>
              </a:rPr>
              <a:t>3.  </a:t>
            </a:r>
            <a:r>
              <a:rPr lang="ru-RU" sz="3200" i="1" u="sng" dirty="0" smtClean="0">
                <a:solidFill>
                  <a:srgbClr val="FFFF00"/>
                </a:solidFill>
              </a:rPr>
              <a:t>Присвоение опыта и перенос.</a:t>
            </a:r>
            <a:r>
              <a:rPr lang="ru-RU" sz="3200" dirty="0" smtClean="0">
                <a:solidFill>
                  <a:srgbClr val="FFFF00"/>
                </a:solidFill>
              </a:rPr>
              <a:t> </a:t>
            </a: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5934807" y="2187591"/>
            <a:ext cx="6075486" cy="19477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smtClean="0">
                <a:solidFill>
                  <a:schemeClr val="bg1"/>
                </a:solidFill>
              </a:rPr>
              <a:t>усиление и осмысление действия 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анализ, что у них получилось, что не получилось и почему, 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какую новую информацию они приобрели.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5934807" y="249567"/>
            <a:ext cx="6075487" cy="16495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smtClean="0">
                <a:solidFill>
                  <a:schemeClr val="bg1"/>
                </a:solidFill>
              </a:rPr>
              <a:t>специальные условия, 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ребёнок самостоятельно «добывает» знания или создаёт определённый продукт (исследование, проект, макет, презентацию, спектакль).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20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4" grpId="0"/>
      <p:bldP spid="5" grpId="0" animBg="1"/>
      <p:bldP spid="6" grpId="0" animBg="1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009" y="2966790"/>
            <a:ext cx="2972882" cy="860920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Продукт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0" y="692037"/>
            <a:ext cx="5540375" cy="5540375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21709" y="4932610"/>
            <a:ext cx="2947482" cy="1076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Рефлексия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44968" y="812800"/>
            <a:ext cx="2947482" cy="977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Действие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1053558" y="1776835"/>
            <a:ext cx="1130300" cy="13462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1053558" y="3815010"/>
            <a:ext cx="1130300" cy="13462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0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69268" y="359918"/>
            <a:ext cx="7315200" cy="1294892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 smtClean="0">
                <a:solidFill>
                  <a:schemeClr val="bg1"/>
                </a:solidFill>
              </a:rPr>
              <a:t>это обучение....</a:t>
            </a:r>
            <a:r>
              <a:rPr lang="ru-RU" sz="3600" i="1" dirty="0" smtClean="0">
                <a:solidFill>
                  <a:schemeClr val="bg1"/>
                </a:solidFill>
              </a:rPr>
              <a:t> ……….</a:t>
            </a:r>
            <a:r>
              <a:rPr lang="ru-RU" sz="3600" dirty="0" smtClean="0">
                <a:solidFill>
                  <a:schemeClr val="bg1"/>
                </a:solidFill>
              </a:rPr>
              <a:t>.</a:t>
            </a:r>
            <a:endParaRPr lang="ru-RU" sz="3600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3810530" y="1058291"/>
            <a:ext cx="8043332" cy="15979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600" dirty="0">
                <a:solidFill>
                  <a:schemeClr val="bg1"/>
                </a:solidFill>
              </a:rPr>
              <a:t>Оно предполагает включение </a:t>
            </a:r>
            <a:r>
              <a:rPr lang="ru-RU" sz="3600" dirty="0" smtClean="0">
                <a:solidFill>
                  <a:schemeClr val="bg1"/>
                </a:solidFill>
              </a:rPr>
              <a:t>учащихся в инициативные формы</a:t>
            </a:r>
            <a:r>
              <a:rPr lang="ru-RU" sz="3900" dirty="0" smtClean="0">
                <a:solidFill>
                  <a:schemeClr val="bg1"/>
                </a:solidFill>
              </a:rPr>
              <a:t>….</a:t>
            </a:r>
          </a:p>
          <a:p>
            <a:endParaRPr lang="ru-RU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3810530" y="2695766"/>
            <a:ext cx="7315200" cy="1294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600" dirty="0">
                <a:solidFill>
                  <a:schemeClr val="bg1"/>
                </a:solidFill>
              </a:rPr>
              <a:t>В таком событии естественным образом возникают </a:t>
            </a:r>
            <a:r>
              <a:rPr lang="ru-RU" sz="3600" dirty="0" smtClean="0">
                <a:solidFill>
                  <a:schemeClr val="bg1"/>
                </a:solidFill>
              </a:rPr>
              <a:t>разные…..</a:t>
            </a:r>
          </a:p>
          <a:p>
            <a:endParaRPr lang="ru-RU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3296180" y="4145661"/>
            <a:ext cx="8648700" cy="2623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4000"/>
              </a:lnSpc>
              <a:buNone/>
            </a:pPr>
            <a:r>
              <a:rPr lang="ru-RU" sz="5800" dirty="0">
                <a:solidFill>
                  <a:schemeClr val="bg1"/>
                </a:solidFill>
              </a:rPr>
              <a:t>а также формируется устойчивый </a:t>
            </a:r>
            <a:r>
              <a:rPr lang="ru-RU" sz="5800" dirty="0" smtClean="0">
                <a:solidFill>
                  <a:schemeClr val="bg1"/>
                </a:solidFill>
              </a:rPr>
              <a:t>………… </a:t>
            </a:r>
            <a:r>
              <a:rPr lang="ru-RU" sz="5800" dirty="0">
                <a:solidFill>
                  <a:schemeClr val="bg1"/>
                </a:solidFill>
              </a:rPr>
              <a:t>к созданию и презентации конкретного, значимого для </a:t>
            </a:r>
            <a:r>
              <a:rPr lang="ru-RU" sz="5800" dirty="0" smtClean="0">
                <a:solidFill>
                  <a:schemeClr val="bg1"/>
                </a:solidFill>
              </a:rPr>
              <a:t>самих ………………… продукта</a:t>
            </a:r>
            <a:r>
              <a:rPr lang="ru-RU" sz="5100" dirty="0" smtClean="0">
                <a:solidFill>
                  <a:schemeClr val="bg1"/>
                </a:solidFill>
              </a:rPr>
              <a:t>.</a:t>
            </a:r>
            <a:endParaRPr lang="ru-RU" sz="5100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680200" y="470916"/>
            <a:ext cx="2565400" cy="54660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в действии</a:t>
            </a:r>
            <a:endParaRPr lang="ru-RU" sz="3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775606" y="2123948"/>
            <a:ext cx="7502524" cy="4826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порождения </a:t>
            </a:r>
            <a:r>
              <a:rPr lang="ru-RU" sz="3600" dirty="0"/>
              <a:t>и оформления </a:t>
            </a:r>
            <a:r>
              <a:rPr lang="ru-RU" sz="3600" dirty="0" smtClean="0"/>
              <a:t>знания.</a:t>
            </a:r>
            <a:endParaRPr lang="ru-RU" sz="3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962930" y="3672205"/>
            <a:ext cx="4729162" cy="4826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формы коммуникации.</a:t>
            </a:r>
            <a:endParaRPr lang="ru-RU" sz="3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0170319" y="4145661"/>
            <a:ext cx="1910822" cy="49022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интерес</a:t>
            </a:r>
            <a:endParaRPr lang="ru-RU" sz="3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832196" y="5256467"/>
            <a:ext cx="2280180" cy="54660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учащихся</a:t>
            </a:r>
            <a:endParaRPr lang="ru-RU" sz="3600" dirty="0"/>
          </a:p>
        </p:txBody>
      </p:sp>
      <p:sp>
        <p:nvSpPr>
          <p:cNvPr id="13" name="Овал 12"/>
          <p:cNvSpPr/>
          <p:nvPr/>
        </p:nvSpPr>
        <p:spPr>
          <a:xfrm>
            <a:off x="513557" y="734060"/>
            <a:ext cx="2089943" cy="53467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Образователь</a:t>
            </a:r>
          </a:p>
          <a:p>
            <a:pPr algn="ctr"/>
            <a:r>
              <a:rPr lang="ru-RU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ное</a:t>
            </a:r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событие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52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18" y="1098437"/>
            <a:ext cx="3277681" cy="4601183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/>
              <a:t>Ключевые компетенции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94668" y="393700"/>
            <a:ext cx="7315200" cy="1714500"/>
          </a:xfrm>
        </p:spPr>
        <p:txBody>
          <a:bodyPr/>
          <a:lstStyle/>
          <a:p>
            <a:r>
              <a:rPr lang="ru-RU" sz="2800" dirty="0" smtClean="0">
                <a:solidFill>
                  <a:srgbClr val="FFFF00"/>
                </a:solidFill>
              </a:rPr>
              <a:t>целостная система </a:t>
            </a:r>
            <a:r>
              <a:rPr lang="ru-RU" sz="2800" dirty="0">
                <a:solidFill>
                  <a:srgbClr val="FFFF00"/>
                </a:solidFill>
              </a:rPr>
              <a:t>универсальных знаний, умений, навыков и опыта самостоятельной деятельности, </a:t>
            </a:r>
            <a:r>
              <a:rPr lang="ru-RU" sz="2800" dirty="0" smtClean="0">
                <a:solidFill>
                  <a:srgbClr val="FFFF00"/>
                </a:solidFill>
              </a:rPr>
              <a:t>определяющая </a:t>
            </a:r>
            <a:r>
              <a:rPr lang="ru-RU" sz="2800" dirty="0">
                <a:solidFill>
                  <a:srgbClr val="FFFF00"/>
                </a:solidFill>
              </a:rPr>
              <a:t>современное качество образования. 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727148" y="2108200"/>
            <a:ext cx="2781851" cy="31085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96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  <a:endParaRPr lang="ru-RU" sz="19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697818" y="1993900"/>
            <a:ext cx="7708900" cy="45974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>
                <a:solidFill>
                  <a:srgbClr val="FFFF00"/>
                </a:solidFill>
              </a:rPr>
              <a:t>1.  </a:t>
            </a:r>
            <a:r>
              <a:rPr lang="ru-RU" sz="3200" i="1" u="sng" dirty="0">
                <a:solidFill>
                  <a:srgbClr val="FFFF00"/>
                </a:solidFill>
              </a:rPr>
              <a:t>Учебно-познавательная компетенция</a:t>
            </a:r>
            <a:r>
              <a:rPr lang="ru-RU" sz="3200" dirty="0">
                <a:solidFill>
                  <a:srgbClr val="FFFF00"/>
                </a:solidFill>
              </a:rPr>
              <a:t>. </a:t>
            </a:r>
          </a:p>
          <a:p>
            <a:r>
              <a:rPr lang="ru-RU" sz="3200" dirty="0">
                <a:solidFill>
                  <a:srgbClr val="FFFF00"/>
                </a:solidFill>
              </a:rPr>
              <a:t>2.  </a:t>
            </a:r>
            <a:r>
              <a:rPr lang="ru-RU" sz="3200" i="1" u="sng" dirty="0">
                <a:solidFill>
                  <a:srgbClr val="FFFF00"/>
                </a:solidFill>
              </a:rPr>
              <a:t>Информационная компетенция</a:t>
            </a:r>
            <a:r>
              <a:rPr lang="ru-RU" sz="3200" dirty="0">
                <a:solidFill>
                  <a:srgbClr val="FFFF00"/>
                </a:solidFill>
              </a:rPr>
              <a:t>. </a:t>
            </a:r>
          </a:p>
          <a:p>
            <a:r>
              <a:rPr lang="ru-RU" sz="3200" dirty="0">
                <a:solidFill>
                  <a:srgbClr val="FFFF00"/>
                </a:solidFill>
              </a:rPr>
              <a:t>3.  </a:t>
            </a:r>
            <a:r>
              <a:rPr lang="ru-RU" sz="3200" i="1" u="sng" dirty="0">
                <a:solidFill>
                  <a:srgbClr val="FFFF00"/>
                </a:solidFill>
              </a:rPr>
              <a:t>Коммуникативная компетенция.</a:t>
            </a:r>
            <a:r>
              <a:rPr lang="ru-RU" sz="3200" dirty="0">
                <a:solidFill>
                  <a:srgbClr val="FFFF00"/>
                </a:solidFill>
              </a:rPr>
              <a:t> </a:t>
            </a:r>
          </a:p>
          <a:p>
            <a:r>
              <a:rPr lang="ru-RU" sz="3200" dirty="0">
                <a:solidFill>
                  <a:srgbClr val="FFFF00"/>
                </a:solidFill>
              </a:rPr>
              <a:t>4. </a:t>
            </a:r>
            <a:r>
              <a:rPr lang="ru-RU" sz="3200" i="1" u="sng" dirty="0">
                <a:solidFill>
                  <a:srgbClr val="FFFF00"/>
                </a:solidFill>
              </a:rPr>
              <a:t>Социально-гражданская (общекультурная) компетенция</a:t>
            </a:r>
            <a:r>
              <a:rPr lang="ru-RU" sz="3200" dirty="0">
                <a:solidFill>
                  <a:srgbClr val="FFFF00"/>
                </a:solidFill>
              </a:rPr>
              <a:t>. </a:t>
            </a:r>
          </a:p>
          <a:p>
            <a:r>
              <a:rPr lang="ru-RU" sz="3200" dirty="0">
                <a:solidFill>
                  <a:srgbClr val="FFFF00"/>
                </a:solidFill>
              </a:rPr>
              <a:t>5.  </a:t>
            </a:r>
            <a:r>
              <a:rPr lang="ru-RU" sz="3200" i="1" u="sng" dirty="0">
                <a:solidFill>
                  <a:srgbClr val="FFFF00"/>
                </a:solidFill>
              </a:rPr>
              <a:t>Компетенция личностного самосовершенствования</a:t>
            </a:r>
            <a:endParaRPr lang="ru-RU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58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1968" y="146558"/>
            <a:ext cx="8081432" cy="10922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основа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ученик ставит </a:t>
            </a:r>
            <a:r>
              <a:rPr lang="ru-RU" dirty="0">
                <a:solidFill>
                  <a:schemeClr val="bg1"/>
                </a:solidFill>
              </a:rPr>
              <a:t>цели, планирует свою деятельность, ищет и анализирует информацию, выдвигает гипотезы и </a:t>
            </a:r>
            <a:r>
              <a:rPr lang="ru-RU" dirty="0" smtClean="0">
                <a:solidFill>
                  <a:schemeClr val="bg1"/>
                </a:solidFill>
              </a:rPr>
              <a:t>экспериментирует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01600" y="260858"/>
            <a:ext cx="3352800" cy="12065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Учебно-познавательная 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01600" y="1504188"/>
            <a:ext cx="3352800" cy="12065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Информационная 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01600" y="2747518"/>
            <a:ext cx="3352800" cy="12065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Коммуникативная 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01600" y="4027678"/>
            <a:ext cx="3352800" cy="12065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Социально-гражданская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01600" y="5381498"/>
            <a:ext cx="3352800" cy="12065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Самосовершенствования  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3454400" y="1275588"/>
            <a:ext cx="6582832" cy="1114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chemeClr val="bg1"/>
                </a:solidFill>
              </a:rPr>
              <a:t>работа с разными источниками информации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их критическая оценка, отбор, структурирование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преобразование в собственный продукт</a:t>
            </a: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3426884" y="4101338"/>
            <a:ext cx="8536516" cy="1353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chemeClr val="bg1"/>
                </a:solidFill>
              </a:rPr>
              <a:t>осваивание социальных ролей,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понимать других,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брать на себя ответственность за общий результат.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формирование гражданской идентичности</a:t>
            </a: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4291542" y="2558034"/>
            <a:ext cx="6807200" cy="14696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chemeClr val="bg1"/>
                </a:solidFill>
              </a:rPr>
              <a:t>эффективное взаимодействие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работа в команде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совместные решения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представление результатов</a:t>
            </a: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3634316" y="5689600"/>
            <a:ext cx="8204200" cy="1041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chemeClr val="bg1"/>
                </a:solidFill>
              </a:rPr>
              <a:t>самоанализ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развитие критического мышления, </a:t>
            </a:r>
            <a:r>
              <a:rPr lang="ru-RU" dirty="0" err="1" smtClean="0">
                <a:solidFill>
                  <a:schemeClr val="bg1"/>
                </a:solidFill>
              </a:rPr>
              <a:t>саморегуляции</a:t>
            </a:r>
            <a:r>
              <a:rPr lang="ru-RU" dirty="0" smtClean="0">
                <a:solidFill>
                  <a:schemeClr val="bg1"/>
                </a:solidFill>
              </a:rPr>
              <a:t> и способности к непрерывному самообразованию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54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Рама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Рамка</Template>
  <TotalTime>231</TotalTime>
  <Words>593</Words>
  <Application>Microsoft Office PowerPoint</Application>
  <PresentationFormat>Широкоэкранный</PresentationFormat>
  <Paragraphs>131</Paragraphs>
  <Slides>29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40" baseType="lpstr">
      <vt:lpstr>Microsoft YaHei</vt:lpstr>
      <vt:lpstr>Arial</vt:lpstr>
      <vt:lpstr>Calibri</vt:lpstr>
      <vt:lpstr>Corbel</vt:lpstr>
      <vt:lpstr>Impact</vt:lpstr>
      <vt:lpstr>Tahoma</vt:lpstr>
      <vt:lpstr>Times New Roman</vt:lpstr>
      <vt:lpstr>Wingdings</vt:lpstr>
      <vt:lpstr>Wingdings 2</vt:lpstr>
      <vt:lpstr>幼圆</vt:lpstr>
      <vt:lpstr>Рама</vt:lpstr>
      <vt:lpstr>Образовательное событие как инструмент формирования ключевых компетенций в современной школе</vt:lpstr>
      <vt:lpstr>Рутина Повседневность</vt:lpstr>
      <vt:lpstr>Как? За счет чего?</vt:lpstr>
      <vt:lpstr>Образовательное событие</vt:lpstr>
      <vt:lpstr> Методологическая сущность образовательного события</vt:lpstr>
      <vt:lpstr>Продукт</vt:lpstr>
      <vt:lpstr>Презентация PowerPoint</vt:lpstr>
      <vt:lpstr>Ключевые компетенции</vt:lpstr>
      <vt:lpstr>Презентация PowerPoint</vt:lpstr>
      <vt:lpstr>Презентация PowerPoint</vt:lpstr>
      <vt:lpstr>История и мистерия  языков</vt:lpstr>
      <vt:lpstr>Цель</vt:lpstr>
      <vt:lpstr>Задачи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Ключевые компетенции?????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Образовательное событие – как условие достижения лучшего образовательного результата</dc:title>
  <dc:creator>Teacher</dc:creator>
  <cp:lastModifiedBy>Teacher</cp:lastModifiedBy>
  <cp:revision>48</cp:revision>
  <dcterms:created xsi:type="dcterms:W3CDTF">2024-04-23T09:31:46Z</dcterms:created>
  <dcterms:modified xsi:type="dcterms:W3CDTF">2025-10-30T04:17:49Z</dcterms:modified>
</cp:coreProperties>
</file>