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revisionInfo.xml" ContentType="application/vnd.ms-powerpoint.revisioninfo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302" r:id="rId2"/>
    <p:sldId id="305" r:id="rId3"/>
    <p:sldId id="306" r:id="rId4"/>
    <p:sldId id="307" r:id="rId5"/>
    <p:sldId id="308" r:id="rId6"/>
    <p:sldId id="309" r:id="rId7"/>
    <p:sldId id="310" r:id="rId8"/>
    <p:sldId id="315" r:id="rId9"/>
    <p:sldId id="316" r:id="rId10"/>
    <p:sldId id="304" r:id="rId11"/>
    <p:sldId id="295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=""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0" d="100"/>
          <a:sy n="110" d="100"/>
        </p:scale>
        <p:origin x="-720" y="6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40" Type="http://schemas.microsoft.com/office/2015/10/relationships/revisionInfo" Target="revisionInfo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Прямоугольник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Прямоугольник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Прямоугольник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Прямоугольник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Прямоугольник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Скругленный прямоугольник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Скругленный прямоугольник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Прямоугольник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Прямоугольник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Прямоугольник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Прямоугольник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/>
              <a:t>Образец подзаголовка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26" name="Дата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Прямоугольник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Прямоугольник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Прямоугольник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Прямоугольник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Скругленный прямоугольник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Скругленный прямоугольник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Прямоугольник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Прямоугольник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Прямоугольник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Прямоугольник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Прямоугольник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Прямоугольник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/>
              <a:t>Образец текста</a:t>
            </a:r>
          </a:p>
          <a:p>
            <a:pPr lvl="1" eaLnBrk="1" latinLnBrk="0" hangingPunct="1"/>
            <a:r>
              <a:rPr kumimoji="0" lang="ru-RU"/>
              <a:t>Второй уровень</a:t>
            </a:r>
          </a:p>
          <a:p>
            <a:pPr lvl="2" eaLnBrk="1" latinLnBrk="0" hangingPunct="1"/>
            <a:r>
              <a:rPr kumimoji="0" lang="ru-RU"/>
              <a:t>Третий уровень</a:t>
            </a:r>
          </a:p>
          <a:p>
            <a:pPr lvl="3" eaLnBrk="1" latinLnBrk="0" hangingPunct="1"/>
            <a:r>
              <a:rPr kumimoji="0" lang="ru-RU"/>
              <a:t>Четвертый уровень</a:t>
            </a:r>
          </a:p>
          <a:p>
            <a:pPr lvl="4" eaLnBrk="1" latinLnBrk="0" hangingPunct="1"/>
            <a:r>
              <a:rPr kumimoji="0" lang="ru-RU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fld id="{BF60005D-8E4D-40C0-95E3-B67B7ED06A8E}" type="datetimeFigureOut">
              <a:rPr lang="ru-RU" smtClean="0"/>
              <a:pPr/>
              <a:t>23.06.2021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ru-RU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2D371D8B-AA30-4030-9FFC-75A43F97F119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51520" y="260648"/>
            <a:ext cx="8674224" cy="3096344"/>
          </a:xfrm>
        </p:spPr>
        <p:txBody>
          <a:bodyPr>
            <a:noAutofit/>
          </a:bodyPr>
          <a:lstStyle/>
          <a:p>
            <a:r>
              <a:rPr lang="ru-RU" dirty="0" smtClean="0">
                <a:latin typeface="+mn-lt"/>
              </a:rPr>
              <a:t>Применение критериального оценивания для осуществления </a:t>
            </a:r>
            <a:r>
              <a:rPr lang="ru-RU" dirty="0" smtClean="0">
                <a:latin typeface="+mn-lt"/>
              </a:rPr>
              <a:t>балльно-рейтинговой </a:t>
            </a:r>
            <a:r>
              <a:rPr lang="ru-RU" dirty="0" smtClean="0">
                <a:latin typeface="+mn-lt"/>
              </a:rPr>
              <a:t>оценки образовательных результатов</a:t>
            </a:r>
            <a:endParaRPr lang="ru-RU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968844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23528" y="1700808"/>
            <a:ext cx="8640959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600" b="1" dirty="0">
                <a:solidFill>
                  <a:schemeClr val="tx2">
                    <a:lumMod val="75000"/>
                  </a:schemeClr>
                </a:solidFill>
              </a:rPr>
              <a:t>Критериальное и формирующее </a:t>
            </a:r>
            <a:r>
              <a:rPr lang="ru-RU" sz="3600" b="1" dirty="0" smtClean="0">
                <a:solidFill>
                  <a:schemeClr val="tx2">
                    <a:lumMod val="75000"/>
                  </a:schemeClr>
                </a:solidFill>
              </a:rPr>
              <a:t>оценивание</a:t>
            </a:r>
          </a:p>
          <a:p>
            <a:pPr algn="ctr"/>
            <a:endParaRPr lang="ru-RU" sz="800" b="1" dirty="0" smtClean="0">
              <a:solidFill>
                <a:schemeClr val="tx2">
                  <a:lumMod val="75000"/>
                </a:schemeClr>
              </a:solidFill>
            </a:endParaRPr>
          </a:p>
          <a:p>
            <a:pPr algn="ctr"/>
            <a:r>
              <a:rPr lang="ru-RU" sz="2800" b="1" dirty="0"/>
              <a:t>к</a:t>
            </a:r>
            <a:r>
              <a:rPr lang="ru-RU" sz="2800" b="1" dirty="0" smtClean="0"/>
              <a:t>ачество результатов текущего контроля </a:t>
            </a:r>
            <a:r>
              <a:rPr lang="ru-RU" sz="3600" b="1" dirty="0" smtClean="0">
                <a:solidFill>
                  <a:schemeClr val="tx2">
                    <a:lumMod val="75000"/>
                  </a:schemeClr>
                </a:solidFill>
                <a:sym typeface="Symbol"/>
              </a:rPr>
              <a:t></a:t>
            </a:r>
            <a:r>
              <a:rPr lang="ru-RU" sz="2800" b="1" dirty="0" smtClean="0">
                <a:sym typeface="Symbol"/>
              </a:rPr>
              <a:t> </a:t>
            </a:r>
          </a:p>
          <a:p>
            <a:pPr algn="ctr"/>
            <a:r>
              <a:rPr lang="ru-RU" sz="2800" b="1" dirty="0"/>
              <a:t>качество результатов </a:t>
            </a:r>
            <a:r>
              <a:rPr lang="ru-RU" sz="2800" b="1" dirty="0" smtClean="0">
                <a:sym typeface="Symbol"/>
              </a:rPr>
              <a:t>промежуточного контроля </a:t>
            </a:r>
            <a:r>
              <a:rPr lang="ru-RU" sz="3600" b="1" dirty="0">
                <a:solidFill>
                  <a:schemeClr val="tx2">
                    <a:lumMod val="75000"/>
                  </a:schemeClr>
                </a:solidFill>
                <a:sym typeface="Symbol"/>
              </a:rPr>
              <a:t> </a:t>
            </a:r>
          </a:p>
          <a:p>
            <a:pPr algn="ctr"/>
            <a:r>
              <a:rPr lang="ru-RU" sz="2800" b="1" dirty="0"/>
              <a:t>качество результатов </a:t>
            </a:r>
            <a:r>
              <a:rPr lang="ru-RU" sz="2800" b="1" dirty="0" smtClean="0">
                <a:sym typeface="Symbol"/>
              </a:rPr>
              <a:t>итогового контроля</a:t>
            </a:r>
            <a:endParaRPr lang="ru-RU" sz="2800" b="1" dirty="0"/>
          </a:p>
        </p:txBody>
      </p:sp>
    </p:spTree>
    <p:extLst>
      <p:ext uri="{BB962C8B-B14F-4D97-AF65-F5344CB8AC3E}">
        <p14:creationId xmlns:p14="http://schemas.microsoft.com/office/powerpoint/2010/main" xmlns="" val="28876354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кругленный прямоугольник 3"/>
          <p:cNvSpPr/>
          <p:nvPr/>
        </p:nvSpPr>
        <p:spPr>
          <a:xfrm>
            <a:off x="179512" y="4077072"/>
            <a:ext cx="4968552" cy="2592288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solidFill>
                  <a:schemeClr val="tx2"/>
                </a:solidFill>
              </a:rPr>
              <a:t>Риски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ru-RU" sz="1900" dirty="0">
                <a:solidFill>
                  <a:schemeClr val="tx1"/>
                </a:solidFill>
              </a:rPr>
              <a:t>п</a:t>
            </a:r>
            <a:r>
              <a:rPr lang="ru-RU" sz="1900" dirty="0" smtClean="0">
                <a:solidFill>
                  <a:schemeClr val="tx1"/>
                </a:solidFill>
              </a:rPr>
              <a:t>адение традиционных показателей качества успеваемости,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ru-RU" sz="1900" dirty="0" smtClean="0">
                <a:solidFill>
                  <a:schemeClr val="tx1"/>
                </a:solidFill>
              </a:rPr>
              <a:t>«несерьезное» отношение отдельных родителей и учеников,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ru-RU" sz="1900" dirty="0">
                <a:solidFill>
                  <a:schemeClr val="tx1"/>
                </a:solidFill>
              </a:rPr>
              <a:t>о</a:t>
            </a:r>
            <a:r>
              <a:rPr lang="ru-RU" sz="1900" dirty="0" smtClean="0">
                <a:solidFill>
                  <a:schemeClr val="tx1"/>
                </a:solidFill>
              </a:rPr>
              <a:t>тсутствие  стратегического видения у  учащихся,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ru-RU" sz="1900" dirty="0">
                <a:solidFill>
                  <a:schemeClr val="tx1"/>
                </a:solidFill>
              </a:rPr>
              <a:t>н</a:t>
            </a:r>
            <a:r>
              <a:rPr lang="ru-RU" sz="1900" dirty="0" smtClean="0">
                <a:solidFill>
                  <a:schemeClr val="tx1"/>
                </a:solidFill>
              </a:rPr>
              <a:t>есовершенство инструментария</a:t>
            </a:r>
            <a:endParaRPr lang="ru-RU" sz="1900" dirty="0">
              <a:solidFill>
                <a:schemeClr val="tx1"/>
              </a:solidFill>
            </a:endParaRP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5292080" y="1052736"/>
            <a:ext cx="3672408" cy="511256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800" b="1" dirty="0" smtClean="0">
                <a:solidFill>
                  <a:schemeClr val="tx2"/>
                </a:solidFill>
              </a:rPr>
              <a:t>Планирование</a:t>
            </a:r>
          </a:p>
          <a:p>
            <a:pPr algn="ctr"/>
            <a:endParaRPr lang="ru-RU" sz="100" b="1" dirty="0" smtClean="0">
              <a:solidFill>
                <a:schemeClr val="tx2"/>
              </a:solidFill>
            </a:endParaRPr>
          </a:p>
          <a:p>
            <a:pPr marL="285750" indent="-285750">
              <a:buFont typeface="Arial" pitchFamily="34" charset="0"/>
              <a:buChar char="•"/>
            </a:pPr>
            <a:r>
              <a:rPr lang="ru-RU" sz="2000" dirty="0" smtClean="0">
                <a:solidFill>
                  <a:schemeClr val="tx1"/>
                </a:solidFill>
              </a:rPr>
              <a:t>разработка критериев и показателей, 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ru-RU" sz="2000" dirty="0" smtClean="0">
                <a:solidFill>
                  <a:schemeClr val="tx1"/>
                </a:solidFill>
              </a:rPr>
              <a:t>апробация параллельно с традиционной системой оценивания, корректировка,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ru-RU" sz="2000" smtClean="0">
                <a:solidFill>
                  <a:schemeClr val="tx1"/>
                </a:solidFill>
              </a:rPr>
              <a:t>п</a:t>
            </a:r>
            <a:r>
              <a:rPr lang="ru-RU" sz="2000" smtClean="0">
                <a:solidFill>
                  <a:schemeClr val="tx1"/>
                </a:solidFill>
              </a:rPr>
              <a:t>редставление </a:t>
            </a:r>
            <a:r>
              <a:rPr lang="ru-RU" sz="2000" dirty="0" smtClean="0">
                <a:solidFill>
                  <a:schemeClr val="tx1"/>
                </a:solidFill>
              </a:rPr>
              <a:t>учащимся </a:t>
            </a:r>
            <a:r>
              <a:rPr lang="ru-RU" sz="2000" dirty="0" smtClean="0">
                <a:solidFill>
                  <a:schemeClr val="tx1"/>
                </a:solidFill>
              </a:rPr>
              <a:t>и родителям,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ru-RU" sz="2000" dirty="0">
                <a:solidFill>
                  <a:schemeClr val="tx1"/>
                </a:solidFill>
              </a:rPr>
              <a:t>п</a:t>
            </a:r>
            <a:r>
              <a:rPr lang="ru-RU" sz="2000" dirty="0" smtClean="0">
                <a:solidFill>
                  <a:schemeClr val="tx1"/>
                </a:solidFill>
              </a:rPr>
              <a:t>ланирование учащимися собственного индивидуального маршрута</a:t>
            </a: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179512" y="548680"/>
            <a:ext cx="4968552" cy="3456384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600" b="1" dirty="0" smtClean="0">
                <a:solidFill>
                  <a:schemeClr val="tx2"/>
                </a:solidFill>
              </a:rPr>
              <a:t>Положительные результаты</a:t>
            </a:r>
          </a:p>
          <a:p>
            <a:pPr marL="182563" indent="-182563">
              <a:buFont typeface="Arial" pitchFamily="34" charset="0"/>
              <a:buChar char="•"/>
              <a:tabLst>
                <a:tab pos="0" algn="l"/>
              </a:tabLst>
            </a:pPr>
            <a:r>
              <a:rPr lang="ru-RU" sz="1600" dirty="0">
                <a:solidFill>
                  <a:schemeClr val="tx1"/>
                </a:solidFill>
              </a:rPr>
              <a:t>п</a:t>
            </a:r>
            <a:r>
              <a:rPr lang="ru-RU" sz="1600" dirty="0" smtClean="0">
                <a:solidFill>
                  <a:schemeClr val="tx1"/>
                </a:solidFill>
              </a:rPr>
              <a:t>овышение объективности выставления годовых отметок,</a:t>
            </a:r>
          </a:p>
          <a:p>
            <a:pPr marL="182563" indent="-182563">
              <a:buFont typeface="Arial" pitchFamily="34" charset="0"/>
              <a:buChar char="•"/>
              <a:tabLst>
                <a:tab pos="0" algn="l"/>
              </a:tabLst>
            </a:pPr>
            <a:r>
              <a:rPr lang="ru-RU" sz="1600" dirty="0" smtClean="0">
                <a:solidFill>
                  <a:schemeClr val="tx1"/>
                </a:solidFill>
              </a:rPr>
              <a:t>системное усвоение знаний (основа системного мышления),</a:t>
            </a:r>
          </a:p>
          <a:p>
            <a:pPr marL="182563" indent="-182563">
              <a:buFont typeface="Arial" pitchFamily="34" charset="0"/>
              <a:buChar char="•"/>
              <a:tabLst>
                <a:tab pos="0" algn="l"/>
              </a:tabLst>
            </a:pPr>
            <a:r>
              <a:rPr lang="ru-RU" sz="1600" dirty="0">
                <a:solidFill>
                  <a:schemeClr val="tx1"/>
                </a:solidFill>
              </a:rPr>
              <a:t>р</a:t>
            </a:r>
            <a:r>
              <a:rPr lang="ru-RU" sz="1600" dirty="0" smtClean="0">
                <a:solidFill>
                  <a:schemeClr val="tx1"/>
                </a:solidFill>
              </a:rPr>
              <a:t>ост ответственности у учащихся за результаты обучения,</a:t>
            </a:r>
          </a:p>
          <a:p>
            <a:pPr marL="182563" indent="-182563">
              <a:buFont typeface="Arial" pitchFamily="34" charset="0"/>
              <a:buChar char="•"/>
              <a:tabLst>
                <a:tab pos="0" algn="l"/>
              </a:tabLst>
            </a:pPr>
            <a:r>
              <a:rPr lang="ru-RU" sz="1600" dirty="0">
                <a:solidFill>
                  <a:schemeClr val="tx1"/>
                </a:solidFill>
              </a:rPr>
              <a:t>р</a:t>
            </a:r>
            <a:r>
              <a:rPr lang="ru-RU" sz="1600" dirty="0" smtClean="0">
                <a:solidFill>
                  <a:schemeClr val="tx1"/>
                </a:solidFill>
              </a:rPr>
              <a:t>ост ответственности педагогов за качество усвоения текущего материала,</a:t>
            </a:r>
          </a:p>
          <a:p>
            <a:pPr marL="182563" indent="-182563">
              <a:buFont typeface="Arial" pitchFamily="34" charset="0"/>
              <a:buChar char="•"/>
              <a:tabLst>
                <a:tab pos="0" algn="l"/>
              </a:tabLst>
            </a:pPr>
            <a:r>
              <a:rPr lang="ru-RU" sz="1600" dirty="0" smtClean="0">
                <a:solidFill>
                  <a:schemeClr val="tx1"/>
                </a:solidFill>
              </a:rPr>
              <a:t>возвращение устных форм аттестации,</a:t>
            </a:r>
          </a:p>
          <a:p>
            <a:pPr marL="182563" indent="-182563">
              <a:buFont typeface="Arial" pitchFamily="34" charset="0"/>
              <a:buChar char="•"/>
              <a:tabLst>
                <a:tab pos="0" algn="l"/>
              </a:tabLst>
            </a:pPr>
            <a:r>
              <a:rPr lang="ru-RU" sz="1600" dirty="0" smtClean="0">
                <a:solidFill>
                  <a:schemeClr val="tx1"/>
                </a:solidFill>
              </a:rPr>
              <a:t>развитие профессиональных компетентностей педагогов</a:t>
            </a:r>
          </a:p>
        </p:txBody>
      </p:sp>
    </p:spTree>
    <p:extLst>
      <p:ext uri="{BB962C8B-B14F-4D97-AF65-F5344CB8AC3E}">
        <p14:creationId xmlns:p14="http://schemas.microsoft.com/office/powerpoint/2010/main" xmlns="" val="30190961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Прямоугольник 1"/>
          <p:cNvSpPr>
            <a:spLocks noChangeArrowheads="1"/>
          </p:cNvSpPr>
          <p:nvPr/>
        </p:nvSpPr>
        <p:spPr bwMode="auto">
          <a:xfrm>
            <a:off x="179388" y="1412875"/>
            <a:ext cx="8713787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457200" indent="-457200" eaLnBrk="1" hangingPunct="1">
              <a:buFont typeface="Arial" charset="0"/>
              <a:buChar char="•"/>
            </a:pPr>
            <a:r>
              <a:rPr lang="ru-RU" altLang="ru-RU" sz="24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Существующая система оценивания отражает результат усвоения знаний, а не процесс их усвоения.</a:t>
            </a:r>
          </a:p>
          <a:p>
            <a:pPr marL="457200" indent="-457200" eaLnBrk="1" hangingPunct="1">
              <a:buFont typeface="Arial" charset="0"/>
              <a:buChar char="•"/>
            </a:pPr>
            <a:r>
              <a:rPr lang="ru-RU" altLang="ru-RU" sz="24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Субъективизм школьной отметки.</a:t>
            </a:r>
          </a:p>
          <a:p>
            <a:pPr marL="457200" indent="-457200" eaLnBrk="1" hangingPunct="1">
              <a:buFont typeface="Arial" charset="0"/>
              <a:buChar char="•"/>
            </a:pPr>
            <a:r>
              <a:rPr lang="ru-RU" altLang="ru-RU" sz="24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Отсутствие четких критериев в выборе отметки.</a:t>
            </a:r>
          </a:p>
          <a:p>
            <a:pPr marL="457200" indent="-457200" eaLnBrk="1" hangingPunct="1">
              <a:buFont typeface="Arial" charset="0"/>
              <a:buChar char="•"/>
            </a:pPr>
            <a:r>
              <a:rPr lang="ru-RU" altLang="ru-RU" sz="24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Отсутствие в отметке конструктивной информации о том, что именно является причиной низкого или высокого балла.</a:t>
            </a:r>
          </a:p>
          <a:p>
            <a:pPr marL="457200" indent="-457200" eaLnBrk="1" hangingPunct="1">
              <a:buFont typeface="Arial" charset="0"/>
              <a:buChar char="•"/>
            </a:pPr>
            <a:r>
              <a:rPr lang="ru-RU" altLang="ru-RU" sz="24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Трудность ранжирования результатов средствами пятибалльной оценки.</a:t>
            </a:r>
          </a:p>
        </p:txBody>
      </p:sp>
      <p:sp>
        <p:nvSpPr>
          <p:cNvPr id="3075" name="Заголовок 2"/>
          <p:cNvSpPr>
            <a:spLocks noGrp="1"/>
          </p:cNvSpPr>
          <p:nvPr>
            <p:ph type="title"/>
          </p:nvPr>
        </p:nvSpPr>
        <p:spPr>
          <a:xfrm>
            <a:off x="755576" y="548680"/>
            <a:ext cx="7885113" cy="955675"/>
          </a:xfrm>
        </p:spPr>
        <p:txBody>
          <a:bodyPr>
            <a:normAutofit/>
          </a:bodyPr>
          <a:lstStyle/>
          <a:p>
            <a:r>
              <a:rPr lang="ru-RU" altLang="ru-RU" sz="2800" b="1" dirty="0" smtClean="0">
                <a:solidFill>
                  <a:srgbClr val="632523"/>
                </a:solidFill>
                <a:latin typeface="+mn-lt"/>
                <a:ea typeface="Verdana" pitchFamily="34" charset="0"/>
                <a:cs typeface="Verdana" pitchFamily="34" charset="0"/>
              </a:rPr>
              <a:t>Проблемы оценочной деятельности</a:t>
            </a:r>
            <a:r>
              <a:rPr lang="ru-RU" altLang="ru-RU" sz="2800" b="1" dirty="0" smtClean="0">
                <a:solidFill>
                  <a:srgbClr val="632523"/>
                </a:solidFill>
                <a:latin typeface="+mn-lt"/>
                <a:ea typeface="Verdana" pitchFamily="34" charset="0"/>
                <a:cs typeface="Verdana" pitchFamily="34" charset="0"/>
              </a:rPr>
              <a:t>:</a:t>
            </a:r>
            <a:endParaRPr lang="ru-RU" altLang="ru-RU" dirty="0" smtClean="0">
              <a:latin typeface="+mn-lt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539552" y="980728"/>
            <a:ext cx="8135938" cy="3970337"/>
          </a:xfrm>
          <a:prstGeom prst="rect">
            <a:avLst/>
          </a:prstGeom>
        </p:spPr>
        <p:txBody>
          <a:bodyPr>
            <a:spAutoFit/>
          </a:bodyPr>
          <a:lstStyle/>
          <a:p>
            <a:pPr eaLnBrk="1" hangingPunct="1">
              <a:defRPr/>
            </a:pPr>
            <a:r>
              <a:rPr lang="ru-RU" sz="2800" b="1" dirty="0" err="1">
                <a:solidFill>
                  <a:schemeClr val="accent2">
                    <a:lumMod val="50000"/>
                  </a:schemeClr>
                </a:solidFill>
              </a:rPr>
              <a:t>Критериальное</a:t>
            </a:r>
            <a:r>
              <a:rPr lang="ru-RU" sz="2800" b="1" dirty="0">
                <a:solidFill>
                  <a:schemeClr val="accent2">
                    <a:lumMod val="50000"/>
                  </a:schemeClr>
                </a:solidFill>
              </a:rPr>
              <a:t> оценивание</a:t>
            </a:r>
            <a:r>
              <a:rPr lang="ru-RU" sz="2800" dirty="0">
                <a:solidFill>
                  <a:schemeClr val="accent2">
                    <a:lumMod val="50000"/>
                  </a:schemeClr>
                </a:solidFill>
              </a:rPr>
              <a:t> – это процесс, основанный на сравнении учебных достижений учащихся с четко определенными, коллективно выработанными, заранее известными всем участникам процесса критериями, соответствующими целям и содержанию образования, способствующими формированию учебно-познавательной компетентности учащихся.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Прямоугольник 2"/>
          <p:cNvSpPr>
            <a:spLocks noChangeArrowheads="1"/>
          </p:cNvSpPr>
          <p:nvPr/>
        </p:nvSpPr>
        <p:spPr bwMode="auto">
          <a:xfrm>
            <a:off x="539552" y="1268760"/>
            <a:ext cx="8280400" cy="3046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1" hangingPunct="1"/>
            <a:r>
              <a:rPr lang="ru-RU" altLang="ru-RU" sz="2400" b="1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Целью технологии критериального оценивания </a:t>
            </a:r>
            <a:r>
              <a:rPr lang="ru-RU" altLang="ru-RU" sz="24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является определение и повышение успешности учебной деятельности учащихся посредством использования определенных параметров (критериев), позволяющих связать систему оценивания с целевыми установками как отдельного учебного курса, так и формирования компетентностей учащихся на соответствующей ступени школьного образования.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Box 1"/>
          <p:cNvSpPr txBox="1">
            <a:spLocks noChangeArrowheads="1"/>
          </p:cNvSpPr>
          <p:nvPr/>
        </p:nvSpPr>
        <p:spPr bwMode="auto">
          <a:xfrm>
            <a:off x="611188" y="2133600"/>
            <a:ext cx="7858125" cy="230832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1" hangingPunct="1"/>
            <a:r>
              <a:rPr lang="ru-RU" altLang="ru-RU" sz="3600" dirty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Система критериального оценивания учащихся включает в себя </a:t>
            </a:r>
            <a:r>
              <a:rPr lang="ru-RU" altLang="ru-RU" sz="3600" b="1" dirty="0" smtClean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формирующее</a:t>
            </a:r>
            <a:r>
              <a:rPr lang="ru-RU" altLang="ru-RU" sz="3600" dirty="0" smtClean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 </a:t>
            </a:r>
            <a:r>
              <a:rPr lang="ru-RU" altLang="ru-RU" sz="3600" dirty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и </a:t>
            </a:r>
            <a:r>
              <a:rPr lang="ru-RU" altLang="ru-RU" sz="3600" b="1" dirty="0" err="1" smtClean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суммативное</a:t>
            </a:r>
            <a:r>
              <a:rPr lang="ru-RU" altLang="ru-RU" sz="3600" dirty="0" smtClean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 оценивание </a:t>
            </a:r>
            <a:endParaRPr lang="ru-RU" altLang="ru-RU" sz="3600" dirty="0">
              <a:solidFill>
                <a:srgbClr val="572423"/>
              </a:solidFill>
              <a:ea typeface="Verdana" pitchFamily="34" charset="0"/>
              <a:cs typeface="Verdana" pitchFamily="34" charset="0"/>
            </a:endParaRPr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395536" y="764704"/>
            <a:ext cx="8229600" cy="1069848"/>
          </a:xfrm>
        </p:spPr>
        <p:txBody>
          <a:bodyPr>
            <a:normAutofit fontScale="90000"/>
          </a:bodyPr>
          <a:lstStyle/>
          <a:p>
            <a:r>
              <a:rPr lang="ru-RU" altLang="ru-RU" b="1" dirty="0" smtClean="0">
                <a:solidFill>
                  <a:srgbClr val="572423"/>
                </a:solidFill>
                <a:latin typeface="+mn-lt"/>
                <a:ea typeface="Verdana" pitchFamily="34" charset="0"/>
                <a:cs typeface="Verdana" pitchFamily="34" charset="0"/>
              </a:rPr>
              <a:t>Виды критериального оценивания</a:t>
            </a:r>
            <a:endParaRPr lang="ru-RU" dirty="0">
              <a:latin typeface="+mn-lt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Заголовок 1"/>
          <p:cNvSpPr txBox="1">
            <a:spLocks/>
          </p:cNvSpPr>
          <p:nvPr/>
        </p:nvSpPr>
        <p:spPr bwMode="auto">
          <a:xfrm>
            <a:off x="250825" y="549275"/>
            <a:ext cx="7561263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indent="450850" algn="ctr" eaLnBrk="1" hangingPunct="1">
              <a:tabLst>
                <a:tab pos="996950" algn="l"/>
              </a:tabLst>
            </a:pPr>
            <a:r>
              <a:rPr lang="ru-RU" altLang="ru-RU" sz="3600" b="1" dirty="0" smtClean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Формирующее </a:t>
            </a:r>
            <a:r>
              <a:rPr lang="ru-RU" altLang="ru-RU" sz="3600" b="1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оценивание</a:t>
            </a:r>
          </a:p>
        </p:txBody>
      </p:sp>
      <p:sp>
        <p:nvSpPr>
          <p:cNvPr id="7171" name="Содержимое 2"/>
          <p:cNvSpPr txBox="1">
            <a:spLocks/>
          </p:cNvSpPr>
          <p:nvPr/>
        </p:nvSpPr>
        <p:spPr bwMode="auto">
          <a:xfrm>
            <a:off x="395536" y="1556792"/>
            <a:ext cx="8466137" cy="4475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4763" indent="-4763" eaLnBrk="1" hangingPunct="1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n"/>
            </a:pPr>
            <a:r>
              <a:rPr lang="ru-RU" altLang="ru-RU" sz="32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Повседневная работа </a:t>
            </a:r>
          </a:p>
          <a:p>
            <a:pPr marL="4763" indent="-4763" eaLnBrk="1" hangingPunct="1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n"/>
            </a:pPr>
            <a:r>
              <a:rPr lang="ru-RU" altLang="ru-RU" sz="32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Устранение пробелов и недочетов</a:t>
            </a:r>
          </a:p>
          <a:p>
            <a:pPr marL="4763" indent="-4763" eaLnBrk="1" hangingPunct="1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n"/>
            </a:pPr>
            <a:r>
              <a:rPr lang="ru-RU" altLang="ru-RU" sz="32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Количество вне регламента</a:t>
            </a:r>
          </a:p>
          <a:p>
            <a:pPr marL="4763" indent="-4763" eaLnBrk="1" hangingPunct="1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n"/>
            </a:pPr>
            <a:r>
              <a:rPr lang="ru-RU" altLang="ru-RU" sz="32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Без учета при итоговой отметке</a:t>
            </a:r>
          </a:p>
          <a:p>
            <a:pPr marL="4763" indent="-4763" eaLnBrk="1" hangingPunct="1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n"/>
            </a:pPr>
            <a:r>
              <a:rPr lang="ru-RU" altLang="ru-RU" sz="3200" dirty="0">
                <a:solidFill>
                  <a:srgbClr val="632523"/>
                </a:solidFill>
                <a:ea typeface="Verdana" pitchFamily="34" charset="0"/>
                <a:cs typeface="Verdana" pitchFamily="34" charset="0"/>
              </a:rPr>
              <a:t>Текущий уровень усвоения знаний и навыков</a:t>
            </a: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Box 1"/>
          <p:cNvSpPr txBox="1">
            <a:spLocks noChangeArrowheads="1"/>
          </p:cNvSpPr>
          <p:nvPr/>
        </p:nvSpPr>
        <p:spPr bwMode="auto">
          <a:xfrm>
            <a:off x="468313" y="1844675"/>
            <a:ext cx="7889875" cy="25545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1" hangingPunct="1"/>
            <a:r>
              <a:rPr lang="ru-RU" altLang="ru-RU" sz="3200" dirty="0" err="1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Суммативное</a:t>
            </a:r>
            <a:r>
              <a:rPr lang="ru-RU" altLang="ru-RU" sz="3200" dirty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 (итоговое) оценивание предназначено для определения уровня сформированности знаний и учебных навыков при завершении изучения блока учебной информации.</a:t>
            </a:r>
          </a:p>
        </p:txBody>
      </p:sp>
      <p:sp>
        <p:nvSpPr>
          <p:cNvPr id="8195" name="Заголовок 2"/>
          <p:cNvSpPr>
            <a:spLocks noGrp="1"/>
          </p:cNvSpPr>
          <p:nvPr>
            <p:ph type="title"/>
          </p:nvPr>
        </p:nvSpPr>
        <p:spPr>
          <a:xfrm>
            <a:off x="539552" y="620688"/>
            <a:ext cx="8229600" cy="1069848"/>
          </a:xfrm>
        </p:spPr>
        <p:txBody>
          <a:bodyPr/>
          <a:lstStyle/>
          <a:p>
            <a:r>
              <a:rPr lang="ru-RU" altLang="ru-RU" sz="3200" b="1" dirty="0" err="1" smtClean="0">
                <a:solidFill>
                  <a:srgbClr val="572423"/>
                </a:solidFill>
                <a:latin typeface="+mn-lt"/>
                <a:ea typeface="Verdana" pitchFamily="34" charset="0"/>
                <a:cs typeface="Verdana" pitchFamily="34" charset="0"/>
              </a:rPr>
              <a:t>Суммативное</a:t>
            </a:r>
            <a:r>
              <a:rPr lang="ru-RU" altLang="ru-RU" sz="3200" b="1" dirty="0" smtClean="0">
                <a:solidFill>
                  <a:srgbClr val="572423"/>
                </a:solidFill>
                <a:latin typeface="+mn-lt"/>
                <a:ea typeface="Verdana" pitchFamily="34" charset="0"/>
                <a:cs typeface="Verdana" pitchFamily="34" charset="0"/>
              </a:rPr>
              <a:t> оценивание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quarter" idx="1"/>
          </p:nvPr>
        </p:nvSpPr>
        <p:spPr>
          <a:xfrm>
            <a:off x="323528" y="1628800"/>
            <a:ext cx="8504238" cy="4572000"/>
          </a:xfrm>
        </p:spPr>
        <p:txBody>
          <a:bodyPr>
            <a:normAutofit fontScale="92500"/>
          </a:bodyPr>
          <a:lstStyle/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ru-RU" b="1" dirty="0" smtClean="0">
                <a:solidFill>
                  <a:schemeClr val="accent6">
                    <a:lumMod val="50000"/>
                  </a:schemeClr>
                </a:solidFill>
              </a:rPr>
              <a:t>Критерии</a:t>
            </a:r>
            <a:r>
              <a:rPr lang="ru-RU" dirty="0" smtClean="0">
                <a:solidFill>
                  <a:schemeClr val="accent6">
                    <a:lumMod val="50000"/>
                  </a:schemeClr>
                </a:solidFill>
              </a:rPr>
              <a:t> определяются </a:t>
            </a:r>
            <a:r>
              <a:rPr lang="ru-RU" b="1" dirty="0" smtClean="0">
                <a:solidFill>
                  <a:schemeClr val="accent6">
                    <a:lumMod val="50000"/>
                  </a:schemeClr>
                </a:solidFill>
              </a:rPr>
              <a:t>задачами</a:t>
            </a:r>
            <a:r>
              <a:rPr lang="ru-RU" dirty="0" smtClean="0">
                <a:solidFill>
                  <a:schemeClr val="accent6">
                    <a:lumMod val="50000"/>
                  </a:schemeClr>
                </a:solidFill>
              </a:rPr>
              <a:t> обучения и представляют собой перечень различных видов деятельности учащегося, которую он </a:t>
            </a:r>
            <a:r>
              <a:rPr lang="ru-RU" i="1" dirty="0" smtClean="0">
                <a:solidFill>
                  <a:schemeClr val="accent6">
                    <a:lumMod val="50000"/>
                  </a:schemeClr>
                </a:solidFill>
              </a:rPr>
              <a:t>осуществляет в</a:t>
            </a:r>
            <a:r>
              <a:rPr lang="ru-RU" dirty="0" smtClean="0">
                <a:solidFill>
                  <a:schemeClr val="accent6">
                    <a:lumMod val="50000"/>
                  </a:schemeClr>
                </a:solidFill>
              </a:rPr>
              <a:t> </a:t>
            </a:r>
            <a:r>
              <a:rPr lang="ru-RU" i="1" dirty="0" smtClean="0">
                <a:solidFill>
                  <a:schemeClr val="accent6">
                    <a:lumMod val="50000"/>
                  </a:schemeClr>
                </a:solidFill>
              </a:rPr>
              <a:t>ходе</a:t>
            </a:r>
            <a:r>
              <a:rPr lang="ru-RU" dirty="0" smtClean="0">
                <a:solidFill>
                  <a:schemeClr val="accent6">
                    <a:lumMod val="50000"/>
                  </a:schemeClr>
                </a:solidFill>
              </a:rPr>
              <a:t> работы и должен в совершенстве </a:t>
            </a:r>
            <a:r>
              <a:rPr lang="ru-RU" i="1" dirty="0" smtClean="0">
                <a:solidFill>
                  <a:schemeClr val="accent6">
                    <a:lumMod val="50000"/>
                  </a:schemeClr>
                </a:solidFill>
              </a:rPr>
              <a:t>освоить в результате </a:t>
            </a:r>
            <a:r>
              <a:rPr lang="ru-RU" dirty="0" smtClean="0">
                <a:solidFill>
                  <a:schemeClr val="accent6">
                    <a:lumMod val="50000"/>
                  </a:schemeClr>
                </a:solidFill>
              </a:rPr>
              <a:t>работы.</a:t>
            </a:r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ru-RU" b="1" dirty="0" smtClean="0">
                <a:solidFill>
                  <a:schemeClr val="accent6">
                    <a:lumMod val="50000"/>
                  </a:schemeClr>
                </a:solidFill>
              </a:rPr>
              <a:t>Показатели</a:t>
            </a:r>
            <a:r>
              <a:rPr lang="ru-RU" dirty="0" smtClean="0">
                <a:solidFill>
                  <a:schemeClr val="accent6">
                    <a:lumMod val="50000"/>
                  </a:schemeClr>
                </a:solidFill>
              </a:rPr>
              <a:t> </a:t>
            </a:r>
            <a:r>
              <a:rPr lang="ru-RU" dirty="0" smtClean="0">
                <a:solidFill>
                  <a:schemeClr val="accent6">
                    <a:lumMod val="50000"/>
                  </a:schemeClr>
                </a:solidFill>
              </a:rPr>
              <a:t>описывают </a:t>
            </a:r>
            <a:r>
              <a:rPr lang="ru-RU" b="1" dirty="0" smtClean="0">
                <a:solidFill>
                  <a:schemeClr val="accent6">
                    <a:lumMod val="50000"/>
                  </a:schemeClr>
                </a:solidFill>
              </a:rPr>
              <a:t>уровни</a:t>
            </a:r>
            <a:r>
              <a:rPr lang="ru-RU" dirty="0" smtClean="0">
                <a:solidFill>
                  <a:schemeClr val="accent6">
                    <a:lumMod val="50000"/>
                  </a:schemeClr>
                </a:solidFill>
              </a:rPr>
              <a:t> достижения учащегося по каждому критерию (последовательно показывают все </a:t>
            </a:r>
            <a:r>
              <a:rPr lang="ru-RU" b="1" dirty="0" smtClean="0">
                <a:solidFill>
                  <a:schemeClr val="accent6">
                    <a:lumMod val="50000"/>
                  </a:schemeClr>
                </a:solidFill>
              </a:rPr>
              <a:t>шаги</a:t>
            </a:r>
            <a:r>
              <a:rPr lang="ru-RU" dirty="0" smtClean="0">
                <a:solidFill>
                  <a:schemeClr val="accent6">
                    <a:lumMod val="50000"/>
                  </a:schemeClr>
                </a:solidFill>
              </a:rPr>
              <a:t>  по достижению наилучшего результата) и оцениваются определенным количеством баллов: чем выше достижение – тем больше </a:t>
            </a:r>
            <a:r>
              <a:rPr lang="ru-RU" dirty="0" smtClean="0"/>
              <a:t>балл</a:t>
            </a:r>
            <a:endParaRPr lang="ru-RU" dirty="0" smtClean="0"/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sz="1800" i="1" dirty="0" smtClean="0"/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sz="1800" dirty="0" smtClean="0"/>
          </a:p>
          <a:p>
            <a:pPr marL="274320" indent="-274320"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ru-RU" sz="1800" i="1" dirty="0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67544" y="692696"/>
            <a:ext cx="8229600" cy="1066800"/>
          </a:xfrm>
        </p:spPr>
        <p:txBody>
          <a:bodyPr/>
          <a:lstStyle/>
          <a:p>
            <a:r>
              <a:rPr lang="ru-RU" dirty="0" smtClean="0">
                <a:latin typeface="+mn-lt"/>
              </a:rPr>
              <a:t>Критериальное оценивание</a:t>
            </a:r>
            <a:endParaRPr lang="ru-RU" dirty="0">
              <a:latin typeface="+mn-lt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Прямоугольник 1"/>
          <p:cNvSpPr>
            <a:spLocks noChangeArrowheads="1"/>
          </p:cNvSpPr>
          <p:nvPr/>
        </p:nvSpPr>
        <p:spPr bwMode="auto">
          <a:xfrm>
            <a:off x="468313" y="1484313"/>
            <a:ext cx="8262937" cy="39703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indent="-285750" eaLnBrk="1" hangingPunct="1">
              <a:buFont typeface="Arial" charset="0"/>
              <a:buChar char="•"/>
            </a:pPr>
            <a:r>
              <a:rPr lang="ru-RU" altLang="ru-RU" sz="2800" dirty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Для оценки используются только целые числа, дроби не применяются.</a:t>
            </a:r>
          </a:p>
          <a:p>
            <a:pPr indent="-285750" eaLnBrk="1" hangingPunct="1">
              <a:buFont typeface="Arial" charset="0"/>
              <a:buChar char="•"/>
            </a:pPr>
            <a:r>
              <a:rPr lang="ru-RU" altLang="ru-RU" sz="2800" dirty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Уровни, соответствующие </a:t>
            </a:r>
            <a:r>
              <a:rPr lang="ru-RU" altLang="ru-RU" sz="2800" dirty="0" smtClean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показателям, </a:t>
            </a:r>
            <a:r>
              <a:rPr lang="ru-RU" altLang="ru-RU" sz="2800" dirty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не следует рассматривать как доли или проценты</a:t>
            </a:r>
            <a:r>
              <a:rPr lang="ru-RU" altLang="ru-RU" sz="2800" dirty="0" smtClean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.</a:t>
            </a:r>
            <a:endParaRPr lang="ru-RU" altLang="ru-RU" sz="2800" dirty="0">
              <a:solidFill>
                <a:srgbClr val="572423"/>
              </a:solidFill>
              <a:ea typeface="Verdana" pitchFamily="34" charset="0"/>
              <a:cs typeface="Verdana" pitchFamily="34" charset="0"/>
            </a:endParaRPr>
          </a:p>
          <a:p>
            <a:pPr indent="-285750" eaLnBrk="1" hangingPunct="1">
              <a:buFont typeface="Arial" charset="0"/>
              <a:buChar char="•"/>
            </a:pPr>
            <a:r>
              <a:rPr lang="ru-RU" altLang="ru-RU" sz="2800" dirty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Учителя не должны по каждому критерию рассуждать в терминах «прошёл/не прошёл»; для каждого критерия оценки нужно сосредоточиться на идентификации соответствующего </a:t>
            </a:r>
            <a:r>
              <a:rPr lang="ru-RU" altLang="ru-RU" sz="2800" dirty="0" smtClean="0">
                <a:solidFill>
                  <a:srgbClr val="572423"/>
                </a:solidFill>
                <a:ea typeface="Verdana" pitchFamily="34" charset="0"/>
                <a:cs typeface="Verdana" pitchFamily="34" charset="0"/>
              </a:rPr>
              <a:t>показателя.</a:t>
            </a:r>
            <a:endParaRPr lang="ru-RU" altLang="ru-RU" sz="2800" dirty="0">
              <a:solidFill>
                <a:schemeClr val="bg2"/>
              </a:solidFill>
              <a:ea typeface="Verdana" pitchFamily="34" charset="0"/>
              <a:cs typeface="Verdana" pitchFamily="34" charset="0"/>
            </a:endParaRPr>
          </a:p>
        </p:txBody>
      </p:sp>
      <p:sp>
        <p:nvSpPr>
          <p:cNvPr id="14339" name="Заголовок 2"/>
          <p:cNvSpPr>
            <a:spLocks noGrp="1"/>
          </p:cNvSpPr>
          <p:nvPr>
            <p:ph type="title"/>
          </p:nvPr>
        </p:nvSpPr>
        <p:spPr>
          <a:xfrm>
            <a:off x="250825" y="457200"/>
            <a:ext cx="7777163" cy="739775"/>
          </a:xfrm>
        </p:spPr>
        <p:txBody>
          <a:bodyPr/>
          <a:lstStyle/>
          <a:p>
            <a:r>
              <a:rPr lang="ru-RU" altLang="ru-RU" sz="2800" b="1" dirty="0" smtClean="0">
                <a:solidFill>
                  <a:srgbClr val="572423"/>
                </a:solidFill>
                <a:latin typeface="+mn-lt"/>
                <a:ea typeface="Verdana" pitchFamily="34" charset="0"/>
                <a:cs typeface="Verdana" pitchFamily="34" charset="0"/>
              </a:rPr>
              <a:t>Баллы по критериям оценивания</a:t>
            </a:r>
          </a:p>
        </p:txBody>
      </p:sp>
    </p:spTree>
  </p:cSld>
  <p:clrMapOvr>
    <a:masterClrMapping/>
  </p:clrMapOvr>
  <p:transition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Городская">
  <a:themeElements>
    <a:clrScheme name="Ясность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Городская">
      <a:majorFont>
        <a:latin typeface="Trebuchet MS"/>
        <a:ea typeface=""/>
        <a:cs typeface=""/>
        <a:font script="Jpan" typeface="HGｺﾞｼｯｸM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eorgia"/>
        <a:ea typeface=""/>
        <a:cs typeface=""/>
        <a:font script="Jpan" typeface="HG明朝B"/>
        <a:font script="Hang" typeface="맑은 고딕"/>
        <a:font script="Hans" typeface="宋体"/>
        <a:font script="Hant" typeface="新細明體"/>
        <a:font script="Arab" typeface="Arial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Город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721</TotalTime>
  <Words>423</Words>
  <Application>Microsoft Office PowerPoint</Application>
  <PresentationFormat>Экран (4:3)</PresentationFormat>
  <Paragraphs>50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Городская</vt:lpstr>
      <vt:lpstr>Применение критериального оценивания для осуществления балльно-рейтинговой оценки образовательных результатов</vt:lpstr>
      <vt:lpstr>Проблемы оценочной деятельности:</vt:lpstr>
      <vt:lpstr>Слайд 3</vt:lpstr>
      <vt:lpstr>Слайд 4</vt:lpstr>
      <vt:lpstr>Виды критериального оценивания</vt:lpstr>
      <vt:lpstr>Слайд 6</vt:lpstr>
      <vt:lpstr>Суммативное оценивание</vt:lpstr>
      <vt:lpstr>Критериальное оценивание</vt:lpstr>
      <vt:lpstr>Баллы по критериям оценивания</vt:lpstr>
      <vt:lpstr>Слайд 10</vt:lpstr>
      <vt:lpstr>Слайд 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Педагогический совет «Новые подходы к организации промежуточной аттестации»</dc:title>
  <dc:creator>Teacher</dc:creator>
  <cp:lastModifiedBy>Home</cp:lastModifiedBy>
  <cp:revision>51</cp:revision>
  <dcterms:created xsi:type="dcterms:W3CDTF">2017-10-19T08:17:46Z</dcterms:created>
  <dcterms:modified xsi:type="dcterms:W3CDTF">2021-06-23T11:56:00Z</dcterms:modified>
</cp:coreProperties>
</file>

<file path=docProps/thumbnail.jpeg>
</file>