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2" r:id="rId6"/>
    <p:sldId id="261" r:id="rId7"/>
    <p:sldId id="260" r:id="rId8"/>
    <p:sldId id="264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9FF415-3972-4BF5-AB5E-98271D58CE3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2BA09A-9C3A-44AF-B0E8-FBE23C05DC5B}">
      <dgm:prSet phldrT="[Текст]"/>
      <dgm:spPr/>
      <dgm:t>
        <a:bodyPr/>
        <a:lstStyle/>
        <a:p>
          <a:r>
            <a:rPr lang="ru-RU" b="1" dirty="0"/>
            <a:t>ученики</a:t>
          </a:r>
        </a:p>
      </dgm:t>
    </dgm:pt>
    <dgm:pt modelId="{A1434736-8714-4C89-9726-87DF275FB18C}" type="parTrans" cxnId="{706748C9-BC27-4658-8051-4C385B6854B6}">
      <dgm:prSet/>
      <dgm:spPr/>
      <dgm:t>
        <a:bodyPr/>
        <a:lstStyle/>
        <a:p>
          <a:endParaRPr lang="ru-RU" b="1"/>
        </a:p>
      </dgm:t>
    </dgm:pt>
    <dgm:pt modelId="{19552E33-7EB5-40C4-ABC9-4DF943EA188F}" type="sibTrans" cxnId="{706748C9-BC27-4658-8051-4C385B6854B6}">
      <dgm:prSet/>
      <dgm:spPr/>
      <dgm:t>
        <a:bodyPr/>
        <a:lstStyle/>
        <a:p>
          <a:endParaRPr lang="ru-RU" b="1"/>
        </a:p>
      </dgm:t>
    </dgm:pt>
    <dgm:pt modelId="{C7843886-AF34-4EBC-9AAE-9FD2E77965CA}">
      <dgm:prSet phldrT="[Текст]"/>
      <dgm:spPr/>
      <dgm:t>
        <a:bodyPr/>
        <a:lstStyle/>
        <a:p>
          <a:r>
            <a:rPr lang="ru-RU" b="1" dirty="0"/>
            <a:t>коллектив</a:t>
          </a:r>
        </a:p>
      </dgm:t>
    </dgm:pt>
    <dgm:pt modelId="{1FD7FD2E-1FFC-45CE-92F1-CC9C89B01C76}" type="parTrans" cxnId="{241AFC47-C640-4EF2-A958-F187175219DA}">
      <dgm:prSet/>
      <dgm:spPr/>
      <dgm:t>
        <a:bodyPr/>
        <a:lstStyle/>
        <a:p>
          <a:endParaRPr lang="ru-RU" b="1"/>
        </a:p>
      </dgm:t>
    </dgm:pt>
    <dgm:pt modelId="{CB4EB9A6-2AB4-45B3-A9DF-00524A72EF69}" type="sibTrans" cxnId="{241AFC47-C640-4EF2-A958-F187175219DA}">
      <dgm:prSet/>
      <dgm:spPr/>
      <dgm:t>
        <a:bodyPr/>
        <a:lstStyle/>
        <a:p>
          <a:endParaRPr lang="ru-RU" b="1"/>
        </a:p>
      </dgm:t>
    </dgm:pt>
    <dgm:pt modelId="{8A778A9F-4B16-405D-81FF-87FF7BC0EA9A}">
      <dgm:prSet phldrT="[Текст]"/>
      <dgm:spPr/>
      <dgm:t>
        <a:bodyPr/>
        <a:lstStyle/>
        <a:p>
          <a:r>
            <a:rPr lang="ru-RU" b="1" dirty="0"/>
            <a:t>городское сообщество</a:t>
          </a:r>
        </a:p>
      </dgm:t>
    </dgm:pt>
    <dgm:pt modelId="{71DEB63D-BE29-4DBB-9CDF-7B710EB63858}" type="parTrans" cxnId="{7E1996E2-FFA2-44EC-B8B6-966712C81387}">
      <dgm:prSet/>
      <dgm:spPr/>
      <dgm:t>
        <a:bodyPr/>
        <a:lstStyle/>
        <a:p>
          <a:endParaRPr lang="ru-RU" b="1"/>
        </a:p>
      </dgm:t>
    </dgm:pt>
    <dgm:pt modelId="{0257650D-220D-4338-8E48-77975162371A}" type="sibTrans" cxnId="{7E1996E2-FFA2-44EC-B8B6-966712C81387}">
      <dgm:prSet/>
      <dgm:spPr/>
      <dgm:t>
        <a:bodyPr/>
        <a:lstStyle/>
        <a:p>
          <a:endParaRPr lang="ru-RU" b="1"/>
        </a:p>
      </dgm:t>
    </dgm:pt>
    <dgm:pt modelId="{2AD13CD6-8AA8-4E85-9D4D-4C51A1C37840}">
      <dgm:prSet/>
      <dgm:spPr/>
      <dgm:t>
        <a:bodyPr/>
        <a:lstStyle/>
        <a:p>
          <a:endParaRPr lang="ru-RU" b="1"/>
        </a:p>
      </dgm:t>
    </dgm:pt>
    <dgm:pt modelId="{E85BE6AE-B2C5-4FEF-9F86-0E982B36869F}" type="parTrans" cxnId="{8CBC8890-AC1A-4935-A93A-D63C0858A047}">
      <dgm:prSet/>
      <dgm:spPr/>
      <dgm:t>
        <a:bodyPr/>
        <a:lstStyle/>
        <a:p>
          <a:endParaRPr lang="ru-RU" b="1"/>
        </a:p>
      </dgm:t>
    </dgm:pt>
    <dgm:pt modelId="{C9C43BAE-5222-4F4E-A98F-D1273462785D}" type="sibTrans" cxnId="{8CBC8890-AC1A-4935-A93A-D63C0858A047}">
      <dgm:prSet/>
      <dgm:spPr/>
      <dgm:t>
        <a:bodyPr/>
        <a:lstStyle/>
        <a:p>
          <a:endParaRPr lang="ru-RU" b="1"/>
        </a:p>
      </dgm:t>
    </dgm:pt>
    <dgm:pt modelId="{561DF01C-4D3D-4D21-9254-25CA2DA86246}" type="pres">
      <dgm:prSet presAssocID="{C99FF415-3972-4BF5-AB5E-98271D58CE3F}" presName="rootnode" presStyleCnt="0">
        <dgm:presLayoutVars>
          <dgm:chMax/>
          <dgm:chPref/>
          <dgm:dir/>
          <dgm:animLvl val="lvl"/>
        </dgm:presLayoutVars>
      </dgm:prSet>
      <dgm:spPr/>
    </dgm:pt>
    <dgm:pt modelId="{2B1CA11B-F50C-4AA4-9772-1993C8BAB4CA}" type="pres">
      <dgm:prSet presAssocID="{A42BA09A-9C3A-44AF-B0E8-FBE23C05DC5B}" presName="composite" presStyleCnt="0"/>
      <dgm:spPr/>
    </dgm:pt>
    <dgm:pt modelId="{DDD6397C-860E-47CD-98EC-1BCD2885E225}" type="pres">
      <dgm:prSet presAssocID="{A42BA09A-9C3A-44AF-B0E8-FBE23C05DC5B}" presName="LShape" presStyleLbl="alignNode1" presStyleIdx="0" presStyleCnt="7"/>
      <dgm:spPr/>
    </dgm:pt>
    <dgm:pt modelId="{EA7B40BD-15C0-4D18-B009-3DDA553EDE8C}" type="pres">
      <dgm:prSet presAssocID="{A42BA09A-9C3A-44AF-B0E8-FBE23C05DC5B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CDEA531F-3723-4C27-AA1B-590A24716F96}" type="pres">
      <dgm:prSet presAssocID="{A42BA09A-9C3A-44AF-B0E8-FBE23C05DC5B}" presName="Triangle" presStyleLbl="alignNode1" presStyleIdx="1" presStyleCnt="7"/>
      <dgm:spPr/>
    </dgm:pt>
    <dgm:pt modelId="{5342D432-8F01-4783-8A70-3B4FC8D39200}" type="pres">
      <dgm:prSet presAssocID="{19552E33-7EB5-40C4-ABC9-4DF943EA188F}" presName="sibTrans" presStyleCnt="0"/>
      <dgm:spPr/>
    </dgm:pt>
    <dgm:pt modelId="{B0474FB5-364F-4D8A-BE0E-B1330FB9E93C}" type="pres">
      <dgm:prSet presAssocID="{19552E33-7EB5-40C4-ABC9-4DF943EA188F}" presName="space" presStyleCnt="0"/>
      <dgm:spPr/>
    </dgm:pt>
    <dgm:pt modelId="{F1A625B4-C4D4-4DFF-908D-5DFA034F13A7}" type="pres">
      <dgm:prSet presAssocID="{C7843886-AF34-4EBC-9AAE-9FD2E77965CA}" presName="composite" presStyleCnt="0"/>
      <dgm:spPr/>
    </dgm:pt>
    <dgm:pt modelId="{D295C28D-65C7-4BA9-A593-4863E41F9AEE}" type="pres">
      <dgm:prSet presAssocID="{C7843886-AF34-4EBC-9AAE-9FD2E77965CA}" presName="LShape" presStyleLbl="alignNode1" presStyleIdx="2" presStyleCnt="7"/>
      <dgm:spPr/>
    </dgm:pt>
    <dgm:pt modelId="{F2E6AB86-937F-4DF3-AE16-6228FF900CF3}" type="pres">
      <dgm:prSet presAssocID="{C7843886-AF34-4EBC-9AAE-9FD2E77965CA}" presName="ParentText" presStyleLbl="revTx" presStyleIdx="1" presStyleCnt="4" custLinFactNeighborX="847" custLinFactNeighborY="2255">
        <dgm:presLayoutVars>
          <dgm:chMax val="0"/>
          <dgm:chPref val="0"/>
          <dgm:bulletEnabled val="1"/>
        </dgm:presLayoutVars>
      </dgm:prSet>
      <dgm:spPr/>
    </dgm:pt>
    <dgm:pt modelId="{0F3ACA19-5254-4468-AB46-B72273D6D9D0}" type="pres">
      <dgm:prSet presAssocID="{C7843886-AF34-4EBC-9AAE-9FD2E77965CA}" presName="Triangle" presStyleLbl="alignNode1" presStyleIdx="3" presStyleCnt="7"/>
      <dgm:spPr/>
    </dgm:pt>
    <dgm:pt modelId="{8BFCB32E-61CC-43F4-A9AD-AB60834649D1}" type="pres">
      <dgm:prSet presAssocID="{CB4EB9A6-2AB4-45B3-A9DF-00524A72EF69}" presName="sibTrans" presStyleCnt="0"/>
      <dgm:spPr/>
    </dgm:pt>
    <dgm:pt modelId="{85E69D21-5289-4B78-A083-0601574B945C}" type="pres">
      <dgm:prSet presAssocID="{CB4EB9A6-2AB4-45B3-A9DF-00524A72EF69}" presName="space" presStyleCnt="0"/>
      <dgm:spPr/>
    </dgm:pt>
    <dgm:pt modelId="{ED680855-3DCE-4146-B7EC-77B68425875C}" type="pres">
      <dgm:prSet presAssocID="{8A778A9F-4B16-405D-81FF-87FF7BC0EA9A}" presName="composite" presStyleCnt="0"/>
      <dgm:spPr/>
    </dgm:pt>
    <dgm:pt modelId="{B2E6FB05-D002-4161-A435-F4BBEA4E3160}" type="pres">
      <dgm:prSet presAssocID="{8A778A9F-4B16-405D-81FF-87FF7BC0EA9A}" presName="LShape" presStyleLbl="alignNode1" presStyleIdx="4" presStyleCnt="7"/>
      <dgm:spPr/>
    </dgm:pt>
    <dgm:pt modelId="{3B2E3D44-A48A-47AD-9C90-CAC2B9D30315}" type="pres">
      <dgm:prSet presAssocID="{8A778A9F-4B16-405D-81FF-87FF7BC0EA9A}" presName="ParentText" presStyleLbl="revTx" presStyleIdx="2" presStyleCnt="4" custLinFactX="25397" custLinFactNeighborX="100000" custLinFactNeighborY="-32220">
        <dgm:presLayoutVars>
          <dgm:chMax val="0"/>
          <dgm:chPref val="0"/>
          <dgm:bulletEnabled val="1"/>
        </dgm:presLayoutVars>
      </dgm:prSet>
      <dgm:spPr/>
    </dgm:pt>
    <dgm:pt modelId="{B5A25543-B9E7-4A2F-876A-BD5734D9C1AC}" type="pres">
      <dgm:prSet presAssocID="{8A778A9F-4B16-405D-81FF-87FF7BC0EA9A}" presName="Triangle" presStyleLbl="alignNode1" presStyleIdx="5" presStyleCnt="7"/>
      <dgm:spPr/>
    </dgm:pt>
    <dgm:pt modelId="{0CCD14E8-32A8-4BB7-88E0-84AC01BD1825}" type="pres">
      <dgm:prSet presAssocID="{0257650D-220D-4338-8E48-77975162371A}" presName="sibTrans" presStyleCnt="0"/>
      <dgm:spPr/>
    </dgm:pt>
    <dgm:pt modelId="{18848EA4-489E-4A24-9869-887AE9BBEBDD}" type="pres">
      <dgm:prSet presAssocID="{0257650D-220D-4338-8E48-77975162371A}" presName="space" presStyleCnt="0"/>
      <dgm:spPr/>
    </dgm:pt>
    <dgm:pt modelId="{CACAB631-8D8A-40F3-BBE5-5F81ACE3454C}" type="pres">
      <dgm:prSet presAssocID="{2AD13CD6-8AA8-4E85-9D4D-4C51A1C37840}" presName="composite" presStyleCnt="0"/>
      <dgm:spPr/>
    </dgm:pt>
    <dgm:pt modelId="{A6C70776-2EEF-44D9-9968-B5741E1E487D}" type="pres">
      <dgm:prSet presAssocID="{2AD13CD6-8AA8-4E85-9D4D-4C51A1C37840}" presName="LShape" presStyleLbl="alignNode1" presStyleIdx="6" presStyleCnt="7"/>
      <dgm:spPr/>
    </dgm:pt>
    <dgm:pt modelId="{6D5AD74F-183D-44A5-9BDD-91D0A946FADC}" type="pres">
      <dgm:prSet presAssocID="{2AD13CD6-8AA8-4E85-9D4D-4C51A1C37840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42B2AB5D-1F5E-4B1D-AF3A-81E9BE8DFFA6}" type="presOf" srcId="{C99FF415-3972-4BF5-AB5E-98271D58CE3F}" destId="{561DF01C-4D3D-4D21-9254-25CA2DA86246}" srcOrd="0" destOrd="0" presId="urn:microsoft.com/office/officeart/2009/3/layout/StepUpProcess"/>
    <dgm:cxn modelId="{241AFC47-C640-4EF2-A958-F187175219DA}" srcId="{C99FF415-3972-4BF5-AB5E-98271D58CE3F}" destId="{C7843886-AF34-4EBC-9AAE-9FD2E77965CA}" srcOrd="1" destOrd="0" parTransId="{1FD7FD2E-1FFC-45CE-92F1-CC9C89B01C76}" sibTransId="{CB4EB9A6-2AB4-45B3-A9DF-00524A72EF69}"/>
    <dgm:cxn modelId="{BA80B489-2913-4805-BB4B-520FDE3A4717}" type="presOf" srcId="{C7843886-AF34-4EBC-9AAE-9FD2E77965CA}" destId="{F2E6AB86-937F-4DF3-AE16-6228FF900CF3}" srcOrd="0" destOrd="0" presId="urn:microsoft.com/office/officeart/2009/3/layout/StepUpProcess"/>
    <dgm:cxn modelId="{8CBC8890-AC1A-4935-A93A-D63C0858A047}" srcId="{C99FF415-3972-4BF5-AB5E-98271D58CE3F}" destId="{2AD13CD6-8AA8-4E85-9D4D-4C51A1C37840}" srcOrd="3" destOrd="0" parTransId="{E85BE6AE-B2C5-4FEF-9F86-0E982B36869F}" sibTransId="{C9C43BAE-5222-4F4E-A98F-D1273462785D}"/>
    <dgm:cxn modelId="{229171C2-0A7C-4CA3-A07C-6E5E51E60A2E}" type="presOf" srcId="{A42BA09A-9C3A-44AF-B0E8-FBE23C05DC5B}" destId="{EA7B40BD-15C0-4D18-B009-3DDA553EDE8C}" srcOrd="0" destOrd="0" presId="urn:microsoft.com/office/officeart/2009/3/layout/StepUpProcess"/>
    <dgm:cxn modelId="{706748C9-BC27-4658-8051-4C385B6854B6}" srcId="{C99FF415-3972-4BF5-AB5E-98271D58CE3F}" destId="{A42BA09A-9C3A-44AF-B0E8-FBE23C05DC5B}" srcOrd="0" destOrd="0" parTransId="{A1434736-8714-4C89-9726-87DF275FB18C}" sibTransId="{19552E33-7EB5-40C4-ABC9-4DF943EA188F}"/>
    <dgm:cxn modelId="{1DF8F5D6-967B-4662-BF96-9DBB5DC8A8D0}" type="presOf" srcId="{8A778A9F-4B16-405D-81FF-87FF7BC0EA9A}" destId="{3B2E3D44-A48A-47AD-9C90-CAC2B9D30315}" srcOrd="0" destOrd="0" presId="urn:microsoft.com/office/officeart/2009/3/layout/StepUpProcess"/>
    <dgm:cxn modelId="{CF638FE2-6EDB-4A45-B5A7-A51668D524FA}" type="presOf" srcId="{2AD13CD6-8AA8-4E85-9D4D-4C51A1C37840}" destId="{6D5AD74F-183D-44A5-9BDD-91D0A946FADC}" srcOrd="0" destOrd="0" presId="urn:microsoft.com/office/officeart/2009/3/layout/StepUpProcess"/>
    <dgm:cxn modelId="{7E1996E2-FFA2-44EC-B8B6-966712C81387}" srcId="{C99FF415-3972-4BF5-AB5E-98271D58CE3F}" destId="{8A778A9F-4B16-405D-81FF-87FF7BC0EA9A}" srcOrd="2" destOrd="0" parTransId="{71DEB63D-BE29-4DBB-9CDF-7B710EB63858}" sibTransId="{0257650D-220D-4338-8E48-77975162371A}"/>
    <dgm:cxn modelId="{765B67F9-9C0F-430E-81BA-ED4E7C1965E3}" type="presParOf" srcId="{561DF01C-4D3D-4D21-9254-25CA2DA86246}" destId="{2B1CA11B-F50C-4AA4-9772-1993C8BAB4CA}" srcOrd="0" destOrd="0" presId="urn:microsoft.com/office/officeart/2009/3/layout/StepUpProcess"/>
    <dgm:cxn modelId="{EFCCF1F5-826E-416B-AB48-53A61E299AB9}" type="presParOf" srcId="{2B1CA11B-F50C-4AA4-9772-1993C8BAB4CA}" destId="{DDD6397C-860E-47CD-98EC-1BCD2885E225}" srcOrd="0" destOrd="0" presId="urn:microsoft.com/office/officeart/2009/3/layout/StepUpProcess"/>
    <dgm:cxn modelId="{6B06BD36-8984-4175-A86F-E13656078E5B}" type="presParOf" srcId="{2B1CA11B-F50C-4AA4-9772-1993C8BAB4CA}" destId="{EA7B40BD-15C0-4D18-B009-3DDA553EDE8C}" srcOrd="1" destOrd="0" presId="urn:microsoft.com/office/officeart/2009/3/layout/StepUpProcess"/>
    <dgm:cxn modelId="{3FBDDFBB-7A9D-43A2-B089-32A94C80F99E}" type="presParOf" srcId="{2B1CA11B-F50C-4AA4-9772-1993C8BAB4CA}" destId="{CDEA531F-3723-4C27-AA1B-590A24716F96}" srcOrd="2" destOrd="0" presId="urn:microsoft.com/office/officeart/2009/3/layout/StepUpProcess"/>
    <dgm:cxn modelId="{5DF6B868-7D57-4E11-B5B0-0F03CA1743AA}" type="presParOf" srcId="{561DF01C-4D3D-4D21-9254-25CA2DA86246}" destId="{5342D432-8F01-4783-8A70-3B4FC8D39200}" srcOrd="1" destOrd="0" presId="urn:microsoft.com/office/officeart/2009/3/layout/StepUpProcess"/>
    <dgm:cxn modelId="{F0D3B175-0200-4CEF-A42D-4A4F778B96C9}" type="presParOf" srcId="{5342D432-8F01-4783-8A70-3B4FC8D39200}" destId="{B0474FB5-364F-4D8A-BE0E-B1330FB9E93C}" srcOrd="0" destOrd="0" presId="urn:microsoft.com/office/officeart/2009/3/layout/StepUpProcess"/>
    <dgm:cxn modelId="{16719785-FE78-49A0-A12E-05F2B135B7F4}" type="presParOf" srcId="{561DF01C-4D3D-4D21-9254-25CA2DA86246}" destId="{F1A625B4-C4D4-4DFF-908D-5DFA034F13A7}" srcOrd="2" destOrd="0" presId="urn:microsoft.com/office/officeart/2009/3/layout/StepUpProcess"/>
    <dgm:cxn modelId="{78C5EE2C-D213-482C-AFE3-F7932B6AC930}" type="presParOf" srcId="{F1A625B4-C4D4-4DFF-908D-5DFA034F13A7}" destId="{D295C28D-65C7-4BA9-A593-4863E41F9AEE}" srcOrd="0" destOrd="0" presId="urn:microsoft.com/office/officeart/2009/3/layout/StepUpProcess"/>
    <dgm:cxn modelId="{9CCF2B5E-9E05-45B1-B2F6-23CA47BCF015}" type="presParOf" srcId="{F1A625B4-C4D4-4DFF-908D-5DFA034F13A7}" destId="{F2E6AB86-937F-4DF3-AE16-6228FF900CF3}" srcOrd="1" destOrd="0" presId="urn:microsoft.com/office/officeart/2009/3/layout/StepUpProcess"/>
    <dgm:cxn modelId="{AC9353BD-E0F1-4FE5-8D49-F9AF3E0F7EC2}" type="presParOf" srcId="{F1A625B4-C4D4-4DFF-908D-5DFA034F13A7}" destId="{0F3ACA19-5254-4468-AB46-B72273D6D9D0}" srcOrd="2" destOrd="0" presId="urn:microsoft.com/office/officeart/2009/3/layout/StepUpProcess"/>
    <dgm:cxn modelId="{B5B3E2F5-BB12-4B57-93BE-98AE85686567}" type="presParOf" srcId="{561DF01C-4D3D-4D21-9254-25CA2DA86246}" destId="{8BFCB32E-61CC-43F4-A9AD-AB60834649D1}" srcOrd="3" destOrd="0" presId="urn:microsoft.com/office/officeart/2009/3/layout/StepUpProcess"/>
    <dgm:cxn modelId="{4B0EBB8F-1CAD-4680-B918-6951BB3DB36D}" type="presParOf" srcId="{8BFCB32E-61CC-43F4-A9AD-AB60834649D1}" destId="{85E69D21-5289-4B78-A083-0601574B945C}" srcOrd="0" destOrd="0" presId="urn:microsoft.com/office/officeart/2009/3/layout/StepUpProcess"/>
    <dgm:cxn modelId="{86852573-6707-472C-A45E-2942A8840A91}" type="presParOf" srcId="{561DF01C-4D3D-4D21-9254-25CA2DA86246}" destId="{ED680855-3DCE-4146-B7EC-77B68425875C}" srcOrd="4" destOrd="0" presId="urn:microsoft.com/office/officeart/2009/3/layout/StepUpProcess"/>
    <dgm:cxn modelId="{31163412-9F9E-4218-A778-0FADC8DF0F7A}" type="presParOf" srcId="{ED680855-3DCE-4146-B7EC-77B68425875C}" destId="{B2E6FB05-D002-4161-A435-F4BBEA4E3160}" srcOrd="0" destOrd="0" presId="urn:microsoft.com/office/officeart/2009/3/layout/StepUpProcess"/>
    <dgm:cxn modelId="{A35DF6C2-F670-41AA-BB61-C11B253B02A9}" type="presParOf" srcId="{ED680855-3DCE-4146-B7EC-77B68425875C}" destId="{3B2E3D44-A48A-47AD-9C90-CAC2B9D30315}" srcOrd="1" destOrd="0" presId="urn:microsoft.com/office/officeart/2009/3/layout/StepUpProcess"/>
    <dgm:cxn modelId="{3278126F-7E1A-43C9-B441-EFA6097FA716}" type="presParOf" srcId="{ED680855-3DCE-4146-B7EC-77B68425875C}" destId="{B5A25543-B9E7-4A2F-876A-BD5734D9C1AC}" srcOrd="2" destOrd="0" presId="urn:microsoft.com/office/officeart/2009/3/layout/StepUpProcess"/>
    <dgm:cxn modelId="{54768D98-537F-4C20-81E6-3552AC6D11C4}" type="presParOf" srcId="{561DF01C-4D3D-4D21-9254-25CA2DA86246}" destId="{0CCD14E8-32A8-4BB7-88E0-84AC01BD1825}" srcOrd="5" destOrd="0" presId="urn:microsoft.com/office/officeart/2009/3/layout/StepUpProcess"/>
    <dgm:cxn modelId="{E5A1E308-BD21-4E6F-ADD7-B37A55F25F1A}" type="presParOf" srcId="{0CCD14E8-32A8-4BB7-88E0-84AC01BD1825}" destId="{18848EA4-489E-4A24-9869-887AE9BBEBDD}" srcOrd="0" destOrd="0" presId="urn:microsoft.com/office/officeart/2009/3/layout/StepUpProcess"/>
    <dgm:cxn modelId="{B3044880-AF19-4DE9-92D7-23EDC9E22D0B}" type="presParOf" srcId="{561DF01C-4D3D-4D21-9254-25CA2DA86246}" destId="{CACAB631-8D8A-40F3-BBE5-5F81ACE3454C}" srcOrd="6" destOrd="0" presId="urn:microsoft.com/office/officeart/2009/3/layout/StepUpProcess"/>
    <dgm:cxn modelId="{2476A705-5E92-46FA-9EF3-99F647215B5B}" type="presParOf" srcId="{CACAB631-8D8A-40F3-BBE5-5F81ACE3454C}" destId="{A6C70776-2EEF-44D9-9968-B5741E1E487D}" srcOrd="0" destOrd="0" presId="urn:microsoft.com/office/officeart/2009/3/layout/StepUpProcess"/>
    <dgm:cxn modelId="{0A5DF3DC-DA8C-4031-BBAF-253FBC0FC936}" type="presParOf" srcId="{CACAB631-8D8A-40F3-BBE5-5F81ACE3454C}" destId="{6D5AD74F-183D-44A5-9BDD-91D0A946FAD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D6397C-860E-47CD-98EC-1BCD2885E225}">
      <dsp:nvSpPr>
        <dsp:cNvPr id="0" name=""/>
        <dsp:cNvSpPr/>
      </dsp:nvSpPr>
      <dsp:spPr>
        <a:xfrm rot="5400000">
          <a:off x="466518" y="1479324"/>
          <a:ext cx="1399494" cy="232872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7B40BD-15C0-4D18-B009-3DDA553EDE8C}">
      <dsp:nvSpPr>
        <dsp:cNvPr id="0" name=""/>
        <dsp:cNvSpPr/>
      </dsp:nvSpPr>
      <dsp:spPr>
        <a:xfrm>
          <a:off x="232907" y="2175111"/>
          <a:ext cx="2102388" cy="1842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/>
            <a:t>ученики</a:t>
          </a:r>
        </a:p>
      </dsp:txBody>
      <dsp:txXfrm>
        <a:off x="232907" y="2175111"/>
        <a:ext cx="2102388" cy="1842866"/>
      </dsp:txXfrm>
    </dsp:sp>
    <dsp:sp modelId="{CDEA531F-3723-4C27-AA1B-590A24716F96}">
      <dsp:nvSpPr>
        <dsp:cNvPr id="0" name=""/>
        <dsp:cNvSpPr/>
      </dsp:nvSpPr>
      <dsp:spPr>
        <a:xfrm>
          <a:off x="1938618" y="1307880"/>
          <a:ext cx="396677" cy="39667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5C28D-65C7-4BA9-A593-4863E41F9AEE}">
      <dsp:nvSpPr>
        <dsp:cNvPr id="0" name=""/>
        <dsp:cNvSpPr/>
      </dsp:nvSpPr>
      <dsp:spPr>
        <a:xfrm rot="5400000">
          <a:off x="3040252" y="842450"/>
          <a:ext cx="1399494" cy="232872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E6AB86-937F-4DF3-AE16-6228FF900CF3}">
      <dsp:nvSpPr>
        <dsp:cNvPr id="0" name=""/>
        <dsp:cNvSpPr/>
      </dsp:nvSpPr>
      <dsp:spPr>
        <a:xfrm>
          <a:off x="2824448" y="1579795"/>
          <a:ext cx="2102388" cy="1842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/>
            <a:t>коллектив</a:t>
          </a:r>
        </a:p>
      </dsp:txBody>
      <dsp:txXfrm>
        <a:off x="2824448" y="1579795"/>
        <a:ext cx="2102388" cy="1842866"/>
      </dsp:txXfrm>
    </dsp:sp>
    <dsp:sp modelId="{0F3ACA19-5254-4468-AB46-B72273D6D9D0}">
      <dsp:nvSpPr>
        <dsp:cNvPr id="0" name=""/>
        <dsp:cNvSpPr/>
      </dsp:nvSpPr>
      <dsp:spPr>
        <a:xfrm>
          <a:off x="4512353" y="671007"/>
          <a:ext cx="396677" cy="39667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6FB05-D002-4161-A435-F4BBEA4E3160}">
      <dsp:nvSpPr>
        <dsp:cNvPr id="0" name=""/>
        <dsp:cNvSpPr/>
      </dsp:nvSpPr>
      <dsp:spPr>
        <a:xfrm rot="5400000">
          <a:off x="5613986" y="205577"/>
          <a:ext cx="1399494" cy="232872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E3D44-A48A-47AD-9C90-CAC2B9D30315}">
      <dsp:nvSpPr>
        <dsp:cNvPr id="0" name=""/>
        <dsp:cNvSpPr/>
      </dsp:nvSpPr>
      <dsp:spPr>
        <a:xfrm>
          <a:off x="7956011" y="307594"/>
          <a:ext cx="2102388" cy="1842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/>
            <a:t>городское сообщество</a:t>
          </a:r>
        </a:p>
      </dsp:txBody>
      <dsp:txXfrm>
        <a:off x="7956011" y="307594"/>
        <a:ext cx="2102388" cy="1842866"/>
      </dsp:txXfrm>
    </dsp:sp>
    <dsp:sp modelId="{B5A25543-B9E7-4A2F-876A-BD5734D9C1AC}">
      <dsp:nvSpPr>
        <dsp:cNvPr id="0" name=""/>
        <dsp:cNvSpPr/>
      </dsp:nvSpPr>
      <dsp:spPr>
        <a:xfrm>
          <a:off x="7086087" y="34134"/>
          <a:ext cx="396677" cy="396677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C70776-2EEF-44D9-9968-B5741E1E487D}">
      <dsp:nvSpPr>
        <dsp:cNvPr id="0" name=""/>
        <dsp:cNvSpPr/>
      </dsp:nvSpPr>
      <dsp:spPr>
        <a:xfrm rot="5400000">
          <a:off x="8187720" y="-431295"/>
          <a:ext cx="1399494" cy="2328727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AD74F-183D-44A5-9BDD-91D0A946FADC}">
      <dsp:nvSpPr>
        <dsp:cNvPr id="0" name=""/>
        <dsp:cNvSpPr/>
      </dsp:nvSpPr>
      <dsp:spPr>
        <a:xfrm>
          <a:off x="7954110" y="264492"/>
          <a:ext cx="2102388" cy="1842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b="1" kern="1200"/>
        </a:p>
      </dsp:txBody>
      <dsp:txXfrm>
        <a:off x="7954110" y="264492"/>
        <a:ext cx="2102388" cy="1842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3/20/2025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3/20/2025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3/20/2025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3/20/2025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CB81C1-616C-4990-977C-56E501C21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4073" y="2976015"/>
            <a:ext cx="11887200" cy="303580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Талантливые дети талантливо живут.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Талантливо рисуют, талантливо поют.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Талантливо играют, талантливо </a:t>
            </a:r>
            <a:r>
              <a:rPr lang="ru-RU" sz="3600" b="1" i="0" dirty="0">
                <a:solidFill>
                  <a:schemeClr val="accent2">
                    <a:lumMod val="50000"/>
                  </a:schemeClr>
                </a:solidFill>
                <a:effectLst/>
              </a:rPr>
              <a:t>шумят.</a:t>
            </a:r>
            <a:b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600" b="1" i="0" dirty="0">
                <a:solidFill>
                  <a:schemeClr val="accent2">
                    <a:lumMod val="50000"/>
                  </a:schemeClr>
                </a:solidFill>
                <a:effectLst/>
              </a:rPr>
              <a:t>Как много в нашем мире талантливых ребят</a:t>
            </a:r>
            <a:r>
              <a:rPr lang="ru-RU" sz="3600" b="0" i="0" dirty="0">
                <a:solidFill>
                  <a:schemeClr val="accent2">
                    <a:lumMod val="50000"/>
                  </a:schemeClr>
                </a:solidFill>
                <a:effectLst/>
              </a:rPr>
              <a:t>!</a:t>
            </a:r>
            <a:b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</a:br>
            <a:br>
              <a:rPr lang="ru-RU" b="0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</a:b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9E64FEB-6B1B-48CB-8A5F-0E7786E705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642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F75CE-599B-4B3C-BE56-7DC99A8BC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789" y="2687504"/>
            <a:ext cx="10058400" cy="1609344"/>
          </a:xfrm>
        </p:spPr>
        <p:txBody>
          <a:bodyPr/>
          <a:lstStyle/>
          <a:p>
            <a:r>
              <a:rPr lang="ru-RU" dirty="0"/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32237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70D6D-DF19-4C70-A7FB-B73F4E5E3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29" y="169936"/>
            <a:ext cx="10058400" cy="1609344"/>
          </a:xfrm>
        </p:spPr>
        <p:txBody>
          <a:bodyPr/>
          <a:lstStyle/>
          <a:p>
            <a:r>
              <a:rPr lang="ru-RU" dirty="0"/>
              <a:t>Современное общество остро нуждается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24460E-119D-4DBE-8AC2-3768AF154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95" y="1682021"/>
            <a:ext cx="11566566" cy="405079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b="0" i="0" dirty="0">
                <a:effectLst/>
                <a:latin typeface="Arial" panose="020B0604020202020204" pitchFamily="34" charset="0"/>
              </a:rPr>
              <a:t>в интеллектуально развитых, творческих и талантливых людях, которые способны активно влиять на его развитие, повышать конкурентоспособность и обеспечивать стабильное процветание.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b="0" i="0" dirty="0">
                <a:effectLst/>
                <a:latin typeface="Arial" panose="020B0604020202020204" pitchFamily="34" charset="0"/>
              </a:rPr>
              <a:t>Одарённые люди во все времена представляли особую ценность для общества, составляя его элиту и решая сложнейшие вопросы социально-экономического и научно-технического прогресса.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b="0" i="0" dirty="0">
                <a:effectLst/>
                <a:latin typeface="Arial" panose="020B0604020202020204" pitchFamily="34" charset="0"/>
              </a:rPr>
              <a:t>Однако талант и выдающиеся способности личности необходимо развивать с самого раннего детства. Поэтому в настоящее время внимание к одарённым детям становится приоритетным направлением государственной политики, а их психолого-педагогическая</a:t>
            </a:r>
            <a:br>
              <a:rPr lang="ru-RU" dirty="0"/>
            </a:br>
            <a:r>
              <a:rPr lang="ru-RU" b="0" i="0" dirty="0">
                <a:effectLst/>
                <a:latin typeface="Arial" panose="020B0604020202020204" pitchFamily="34" charset="0"/>
              </a:rPr>
              <a:t>поддержка – важнейшей задачей современного образования.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973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3407C-D209-47B9-A8AE-918D9181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329" y="78185"/>
            <a:ext cx="10058400" cy="1609344"/>
          </a:xfrm>
        </p:spPr>
        <p:txBody>
          <a:bodyPr/>
          <a:lstStyle/>
          <a:p>
            <a:r>
              <a:rPr lang="ru-RU" dirty="0"/>
              <a:t>Знаете ли вы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CF7CCA-5A56-47EA-A575-537E2312AC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329" y="1488335"/>
            <a:ext cx="8050401" cy="40507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4000" dirty="0"/>
              <a:t>в каких мероприятиях в этом учебном году</a:t>
            </a:r>
          </a:p>
          <a:p>
            <a:r>
              <a:rPr lang="ru-RU" sz="4000" dirty="0"/>
              <a:t>успешно выступили наши ученики?</a:t>
            </a:r>
          </a:p>
          <a:p>
            <a:r>
              <a:rPr lang="ru-RU" sz="4000" dirty="0"/>
              <a:t>успешно выступили наши коллеги? </a:t>
            </a:r>
          </a:p>
          <a:p>
            <a:r>
              <a:rPr lang="ru-RU" sz="4000" dirty="0"/>
              <a:t>успешно выступила наша образовательная организация?</a:t>
            </a:r>
          </a:p>
          <a:p>
            <a:endParaRPr lang="ru-RU" sz="40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EADC20-C76B-44AD-8A43-EDBEEDD46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61" b="30538"/>
          <a:stretch/>
        </p:blipFill>
        <p:spPr>
          <a:xfrm>
            <a:off x="8354635" y="2159005"/>
            <a:ext cx="3777989" cy="9386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FA66F5-23F4-4C8B-8FE9-B6C03FC0B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1501" y="3202416"/>
            <a:ext cx="2051111" cy="273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46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EF7CC-696A-405D-BBD2-C35E0E531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05" y="-299385"/>
            <a:ext cx="10058400" cy="1609344"/>
          </a:xfrm>
        </p:spPr>
        <p:txBody>
          <a:bodyPr/>
          <a:lstStyle/>
          <a:p>
            <a:r>
              <a:rPr lang="ru-RU" dirty="0"/>
              <a:t>некоторые из них: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807A3A-C9E5-42F6-B4A2-06BDB3084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9529" y="936886"/>
            <a:ext cx="3982559" cy="4050792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ru-RU" b="1" dirty="0">
                <a:solidFill>
                  <a:srgbClr val="FF0000"/>
                </a:solidFill>
              </a:rPr>
              <a:t>10 октября 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ru-RU" sz="2100" dirty="0"/>
              <a:t>в Театре музыки, драмы и комедии состоялось торжественное закрытие Первого</a:t>
            </a:r>
            <a:br>
              <a:rPr lang="ru-RU" sz="2100" dirty="0"/>
            </a:br>
            <a:r>
              <a:rPr lang="ru-RU" sz="2100" dirty="0"/>
              <a:t>кинофестиваля детских короткометражных фильмов "Метр с кепкой" и награждение победителей.</a:t>
            </a:r>
            <a:br>
              <a:rPr lang="ru-RU" sz="2100" dirty="0"/>
            </a:br>
            <a:r>
              <a:rPr lang="ru-RU" sz="2100" dirty="0"/>
              <a:t>Наша детская съёмочная группа "взяла" награды в 4-х главных номинациях. 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ru-RU" b="1" dirty="0">
                <a:solidFill>
                  <a:srgbClr val="FF0000"/>
                </a:solidFill>
              </a:rPr>
              <a:t>Лучший фильм" - "Сюрприз", который сняли наши ребята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787FE-3550-4DDD-AFC4-53EEA7DBFFAC}"/>
              </a:ext>
            </a:extLst>
          </p:cNvPr>
          <p:cNvSpPr txBox="1"/>
          <p:nvPr/>
        </p:nvSpPr>
        <p:spPr>
          <a:xfrm>
            <a:off x="416705" y="936886"/>
            <a:ext cx="140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Сентябрь…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3EB30C-A0BA-4A2B-A6D4-55043B361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69" y="1371355"/>
            <a:ext cx="3181518" cy="23422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5E3031-79A7-4386-A830-22B194B115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9912"/>
          <a:stretch/>
        </p:blipFill>
        <p:spPr>
          <a:xfrm>
            <a:off x="223748" y="4229134"/>
            <a:ext cx="352205" cy="13212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21A44-2204-4B20-BD52-959CBAAA629F}"/>
              </a:ext>
            </a:extLst>
          </p:cNvPr>
          <p:cNvSpPr txBox="1"/>
          <p:nvPr/>
        </p:nvSpPr>
        <p:spPr>
          <a:xfrm>
            <a:off x="575953" y="3775019"/>
            <a:ext cx="3243576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/>
              <a:t>масштабное событие, направленное на популяризацию науки и образования в России.</a:t>
            </a:r>
            <a:br>
              <a:rPr lang="ru-RU" sz="2100" dirty="0"/>
            </a:br>
            <a:r>
              <a:rPr lang="ru-RU" sz="2100" dirty="0"/>
              <a:t>Решайте интересные задачи по физике, математике, информатике, биологии, астрономии и химии. 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C1269282-9D0B-4F01-A74D-BF504B11377E}"/>
              </a:ext>
            </a:extLst>
          </p:cNvPr>
          <p:cNvSpPr txBox="1">
            <a:spLocks/>
          </p:cNvSpPr>
          <p:nvPr/>
        </p:nvSpPr>
        <p:spPr>
          <a:xfrm>
            <a:off x="7744324" y="936886"/>
            <a:ext cx="4279986" cy="4050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Font typeface="Wingdings" pitchFamily="2" charset="2"/>
              <a:buNone/>
            </a:pPr>
            <a:r>
              <a:rPr lang="ru-RU" b="1" dirty="0">
                <a:solidFill>
                  <a:srgbClr val="FF0000"/>
                </a:solidFill>
              </a:rPr>
              <a:t>Ноябрь…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ru-RU" sz="2100" dirty="0"/>
              <a:t>призеры</a:t>
            </a:r>
            <a:br>
              <a:rPr lang="ru-RU" sz="2100" dirty="0"/>
            </a:br>
            <a:r>
              <a:rPr lang="ru-RU" sz="2100" dirty="0"/>
              <a:t>Межтерриториального</a:t>
            </a:r>
            <a:br>
              <a:rPr lang="ru-RU" sz="2100" dirty="0"/>
            </a:br>
            <a:r>
              <a:rPr lang="ru-RU" sz="2100" dirty="0"/>
              <a:t>чемпионата Юные</a:t>
            </a:r>
            <a:br>
              <a:rPr lang="ru-RU" sz="2100" dirty="0"/>
            </a:br>
            <a:r>
              <a:rPr lang="ru-RU" sz="2100" dirty="0"/>
              <a:t>профессионалы ТВЭЛ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F2302D1-B804-4CE1-AD1E-D46367097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577" y="3063833"/>
            <a:ext cx="2549446" cy="33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64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BEF7CC-696A-405D-BBD2-C35E0E531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05" y="-299385"/>
            <a:ext cx="10058400" cy="1609344"/>
          </a:xfrm>
        </p:spPr>
        <p:txBody>
          <a:bodyPr/>
          <a:lstStyle/>
          <a:p>
            <a:r>
              <a:rPr lang="ru-RU" dirty="0"/>
              <a:t>некоторые из них: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807A3A-C9E5-42F6-B4A2-06BDB3084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793" y="946404"/>
            <a:ext cx="3153460" cy="405079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ru-RU" b="1" dirty="0">
                <a:solidFill>
                  <a:srgbClr val="FF0000"/>
                </a:solidFill>
              </a:rPr>
              <a:t>Январь…</a:t>
            </a:r>
          </a:p>
          <a:p>
            <a:pPr marL="0" indent="0">
              <a:lnSpc>
                <a:spcPct val="114000"/>
              </a:lnSpc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lnSpc>
                <a:spcPct val="114000"/>
              </a:lnSpc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lnSpc>
                <a:spcPct val="114000"/>
              </a:lnSpc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lnSpc>
                <a:spcPct val="114000"/>
              </a:lnSpc>
              <a:buNone/>
            </a:pPr>
            <a:endParaRPr lang="ru-RU" b="1" dirty="0">
              <a:solidFill>
                <a:srgbClr val="FF0000"/>
              </a:solidFill>
            </a:endParaRPr>
          </a:p>
          <a:p>
            <a:pPr marL="0" indent="0">
              <a:lnSpc>
                <a:spcPct val="114000"/>
              </a:lnSpc>
              <a:buNone/>
            </a:pPr>
            <a:r>
              <a:rPr lang="ru-RU" sz="1900" dirty="0"/>
              <a:t>старший научный сотрудник, кандидат</a:t>
            </a:r>
            <a:br>
              <a:rPr lang="ru-RU" sz="1900" dirty="0"/>
            </a:br>
            <a:r>
              <a:rPr lang="ru-RU" sz="1900" dirty="0"/>
              <a:t>физико-математических наук </a:t>
            </a:r>
            <a:r>
              <a:rPr lang="ru-RU" sz="1900" dirty="0" err="1"/>
              <a:t>Аленькина</a:t>
            </a:r>
            <a:r>
              <a:rPr lang="ru-RU" sz="1900" dirty="0"/>
              <a:t> И.В., провела интерактивную лекцию «Простые</a:t>
            </a:r>
            <a:br>
              <a:rPr lang="ru-RU" sz="1900" dirty="0"/>
            </a:br>
            <a:r>
              <a:rPr lang="ru-RU" sz="1900" dirty="0"/>
              <a:t>математические модели в биологии» для учащихся 8-10 классов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C1269282-9D0B-4F01-A74D-BF504B11377E}"/>
              </a:ext>
            </a:extLst>
          </p:cNvPr>
          <p:cNvSpPr txBox="1">
            <a:spLocks/>
          </p:cNvSpPr>
          <p:nvPr/>
        </p:nvSpPr>
        <p:spPr>
          <a:xfrm>
            <a:off x="7740383" y="862119"/>
            <a:ext cx="4279986" cy="4050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Font typeface="Wingdings" pitchFamily="2" charset="2"/>
              <a:buNone/>
            </a:pPr>
            <a:r>
              <a:rPr lang="ru-RU" b="1" dirty="0">
                <a:solidFill>
                  <a:srgbClr val="FF0000"/>
                </a:solidFill>
              </a:rPr>
              <a:t>Март…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054BAA-BF0D-4D40-AC11-4D7D9635ED7A}"/>
              </a:ext>
            </a:extLst>
          </p:cNvPr>
          <p:cNvSpPr txBox="1"/>
          <p:nvPr/>
        </p:nvSpPr>
        <p:spPr>
          <a:xfrm>
            <a:off x="7988054" y="4156824"/>
            <a:ext cx="364437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/>
              <a:t>Иллюстрации нашей ученицы - лауреата конкурса к 100-летию со дня рождения Виктора Астафьева</a:t>
            </a:r>
          </a:p>
          <a:p>
            <a:r>
              <a:rPr lang="ru-RU" sz="1900" dirty="0"/>
              <a:t>«Территория успеха: Пегас» </a:t>
            </a:r>
          </a:p>
          <a:p>
            <a:r>
              <a:rPr lang="ru-RU" sz="1900" dirty="0"/>
              <a:t>в сборнике «Человек должен быть человеком»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C29117D8-B774-4C16-A243-BD927737EC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B081A0-FE03-4C61-838D-708008DD6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63" r="4516" b="8765"/>
          <a:stretch/>
        </p:blipFill>
        <p:spPr>
          <a:xfrm rot="21087809">
            <a:off x="7972713" y="1471451"/>
            <a:ext cx="1643253" cy="17960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D41AA8-DF74-49D3-A053-E371DB5EA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10243" y="1175556"/>
            <a:ext cx="1586675" cy="279070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4A5EB12-6C64-486E-BD37-32AAA64EF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9" b="3463"/>
          <a:stretch/>
        </p:blipFill>
        <p:spPr bwMode="auto">
          <a:xfrm>
            <a:off x="3511948" y="4294031"/>
            <a:ext cx="3982560" cy="157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620293-8B39-4FFA-AC3A-263B00B9F2BF}"/>
              </a:ext>
            </a:extLst>
          </p:cNvPr>
          <p:cNvSpPr txBox="1"/>
          <p:nvPr/>
        </p:nvSpPr>
        <p:spPr>
          <a:xfrm>
            <a:off x="3501485" y="869215"/>
            <a:ext cx="4101153" cy="3192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Февраль</a:t>
            </a:r>
          </a:p>
          <a:p>
            <a:pPr defTabSz="914400">
              <a:lnSpc>
                <a:spcPct val="114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</a:pPr>
            <a:r>
              <a:rPr lang="ru-RU" sz="1900" dirty="0"/>
              <a:t>13 февраля в рамках месячника </a:t>
            </a:r>
            <a:r>
              <a:rPr lang="ru-RU" sz="1900" dirty="0" err="1"/>
              <a:t>Зщитников</a:t>
            </a:r>
            <a:r>
              <a:rPr lang="ru-RU" sz="1900" dirty="0"/>
              <a:t> Отечества состоялся необычный и интересный классный час, на который пришли четвероногие друзья - немецкая овчарка Эмилио </a:t>
            </a:r>
            <a:r>
              <a:rPr lang="ru-RU" sz="1900" dirty="0" err="1"/>
              <a:t>Сантамар</a:t>
            </a:r>
            <a:r>
              <a:rPr lang="ru-RU" sz="1900" dirty="0"/>
              <a:t> и спаниель Ёжик в сопровождении своих замечательных хозяек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BC67E8-AE4A-4DFA-9E06-88C20B5BFB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5383" y="1095499"/>
            <a:ext cx="1750126" cy="233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67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C6521-B325-4CFF-A7ED-2BFA5CFA8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69" y="484632"/>
            <a:ext cx="10896679" cy="1609344"/>
          </a:xfrm>
        </p:spPr>
        <p:txBody>
          <a:bodyPr>
            <a:normAutofit/>
          </a:bodyPr>
          <a:lstStyle/>
          <a:p>
            <a:r>
              <a:rPr lang="ru-RU" dirty="0"/>
              <a:t>распространение результатов проекта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8D6160-AB4F-4E34-AEF7-505182A46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6734" y="1672402"/>
            <a:ext cx="4548249" cy="448495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34000"/>
              </a:lnSpc>
            </a:pPr>
            <a:r>
              <a:rPr lang="ru-RU" sz="2100" dirty="0"/>
              <a:t>методические консультации, </a:t>
            </a:r>
          </a:p>
          <a:p>
            <a:pPr>
              <a:lnSpc>
                <a:spcPct val="134000"/>
              </a:lnSpc>
            </a:pPr>
            <a:r>
              <a:rPr lang="ru-RU" sz="2100" dirty="0"/>
              <a:t>стажировки и </a:t>
            </a:r>
            <a:r>
              <a:rPr lang="ru-RU" sz="2100" dirty="0" err="1"/>
              <a:t>тьюторское</a:t>
            </a:r>
            <a:r>
              <a:rPr lang="ru-RU" sz="2100" dirty="0"/>
              <a:t> сопровождение (в том числе с</a:t>
            </a:r>
            <a:br>
              <a:rPr lang="ru-RU" sz="2100" dirty="0"/>
            </a:br>
            <a:r>
              <a:rPr lang="ru-RU" sz="2100" dirty="0"/>
              <a:t>использованием дистанционных форм), </a:t>
            </a:r>
          </a:p>
          <a:p>
            <a:pPr>
              <a:lnSpc>
                <a:spcPct val="134000"/>
              </a:lnSpc>
            </a:pPr>
            <a:r>
              <a:rPr lang="ru-RU" sz="2100" dirty="0"/>
              <a:t>мастер-классы, открытые уроки и занятия.</a:t>
            </a:r>
          </a:p>
          <a:p>
            <a:pPr>
              <a:lnSpc>
                <a:spcPct val="134000"/>
              </a:lnSpc>
            </a:pPr>
            <a:r>
              <a:rPr lang="ru-RU" sz="2100" dirty="0"/>
              <a:t>публикация материалов (печатные и электронные издания), </a:t>
            </a:r>
          </a:p>
          <a:p>
            <a:pPr>
              <a:lnSpc>
                <a:spcPct val="134000"/>
              </a:lnSpc>
            </a:pPr>
            <a:r>
              <a:rPr lang="ru-RU" sz="2100" dirty="0"/>
              <a:t>создание виртуальных</a:t>
            </a:r>
            <a:br>
              <a:rPr lang="ru-RU" sz="2100" dirty="0"/>
            </a:br>
            <a:r>
              <a:rPr lang="ru-RU" sz="2100" dirty="0"/>
              <a:t>методических площадок.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9FD10C67-23C9-4F7A-B9C9-605687954112}"/>
              </a:ext>
            </a:extLst>
          </p:cNvPr>
          <p:cNvSpPr txBox="1">
            <a:spLocks/>
          </p:cNvSpPr>
          <p:nvPr/>
        </p:nvSpPr>
        <p:spPr>
          <a:xfrm>
            <a:off x="486889" y="2206792"/>
            <a:ext cx="4548249" cy="4050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4000"/>
              </a:lnSpc>
              <a:buFont typeface="Wingdings" pitchFamily="2" charset="2"/>
              <a:buNone/>
            </a:pPr>
            <a:r>
              <a:rPr lang="ru-RU" sz="4400" dirty="0">
                <a:solidFill>
                  <a:srgbClr val="FF0000"/>
                </a:solidFill>
              </a:rPr>
              <a:t>Образовательные события: </a:t>
            </a:r>
          </a:p>
          <a:p>
            <a:pPr>
              <a:lnSpc>
                <a:spcPct val="134000"/>
              </a:lnSpc>
            </a:pPr>
            <a:r>
              <a:rPr lang="ru-RU" sz="4400" dirty="0"/>
              <a:t>педагогические конференции, </a:t>
            </a:r>
          </a:p>
          <a:p>
            <a:pPr>
              <a:lnSpc>
                <a:spcPct val="134000"/>
              </a:lnSpc>
            </a:pPr>
            <a:r>
              <a:rPr lang="ru-RU" sz="4400" dirty="0"/>
              <a:t>педагогические чтения и форумы, </a:t>
            </a:r>
          </a:p>
          <a:p>
            <a:pPr>
              <a:lnSpc>
                <a:spcPct val="134000"/>
              </a:lnSpc>
            </a:pPr>
            <a:r>
              <a:rPr lang="ru-RU" sz="4400" dirty="0"/>
              <a:t>открытые методические дни, </a:t>
            </a:r>
          </a:p>
          <a:p>
            <a:pPr>
              <a:lnSpc>
                <a:spcPct val="134000"/>
              </a:lnSpc>
            </a:pPr>
            <a:r>
              <a:rPr lang="ru-RU" sz="4400" dirty="0"/>
              <a:t>интерактивные обучающие семинары, </a:t>
            </a:r>
          </a:p>
          <a:p>
            <a:pPr>
              <a:lnSpc>
                <a:spcPct val="134000"/>
              </a:lnSpc>
            </a:pPr>
            <a:r>
              <a:rPr lang="ru-RU" sz="4400" dirty="0"/>
              <a:t>вебинары,</a:t>
            </a:r>
            <a:br>
              <a:rPr lang="ru-RU" sz="3700" dirty="0"/>
            </a:br>
            <a:endParaRPr lang="ru-RU" sz="3700" dirty="0"/>
          </a:p>
        </p:txBody>
      </p:sp>
    </p:spTree>
    <p:extLst>
      <p:ext uri="{BB962C8B-B14F-4D97-AF65-F5344CB8AC3E}">
        <p14:creationId xmlns:p14="http://schemas.microsoft.com/office/powerpoint/2010/main" val="3022011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F32D73-0BF6-4C8C-A50D-57620BAFE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74" y="2761260"/>
            <a:ext cx="2445141" cy="119591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7B7EE-6E93-436A-8E86-52E5134E4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29" y="-4265"/>
            <a:ext cx="10058400" cy="1609344"/>
          </a:xfrm>
        </p:spPr>
        <p:txBody>
          <a:bodyPr/>
          <a:lstStyle/>
          <a:p>
            <a:r>
              <a:rPr lang="ru-RU" dirty="0"/>
              <a:t>Популяризация 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0AC32A7-FD91-4850-BB01-A6D3159133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9237673"/>
              </p:ext>
            </p:extLst>
          </p:nvPr>
        </p:nvGraphicFramePr>
        <p:xfrm>
          <a:off x="1069975" y="2120900"/>
          <a:ext cx="10058400" cy="4051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87EAF14-3309-41BE-AEBE-5812CDAA5DF7}"/>
              </a:ext>
            </a:extLst>
          </p:cNvPr>
          <p:cNvSpPr txBox="1"/>
          <p:nvPr/>
        </p:nvSpPr>
        <p:spPr>
          <a:xfrm>
            <a:off x="6507678" y="3069771"/>
            <a:ext cx="17217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mbria" panose="02040503050406030204" pitchFamily="18" charset="0"/>
              </a:rPr>
              <a:t>родители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B98BB6-33F6-4A7B-B420-C16F1028DA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1484" y="1564689"/>
            <a:ext cx="1567419" cy="17212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0E737C9-F2DE-4696-9FE1-12DDB09DE4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4377" y="1300348"/>
            <a:ext cx="1262546" cy="14609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EA04A7C-2DD0-438A-A7E5-F42E263DAE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5858" y="975682"/>
            <a:ext cx="2181286" cy="97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52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29868-523E-4729-AD60-EDBB7D94A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91" y="86808"/>
            <a:ext cx="10058400" cy="1609344"/>
          </a:xfrm>
        </p:spPr>
        <p:txBody>
          <a:bodyPr/>
          <a:lstStyle/>
          <a:p>
            <a:r>
              <a:rPr lang="ru-RU" dirty="0"/>
              <a:t>Зачем?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7C5C1-C3BF-4C8C-A918-721B5C9FA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60" y="1696152"/>
            <a:ext cx="10235461" cy="4050792"/>
          </a:xfrm>
        </p:spPr>
        <p:txBody>
          <a:bodyPr>
            <a:normAutofit fontScale="92500"/>
          </a:bodyPr>
          <a:lstStyle/>
          <a:p>
            <a:r>
              <a:rPr lang="ru-RU" sz="2600" dirty="0"/>
              <a:t>Гордимся и «хвастаемся» достижениями учащихся, коллектива</a:t>
            </a:r>
          </a:p>
          <a:p>
            <a:r>
              <a:rPr lang="ru-RU" sz="2600" dirty="0"/>
              <a:t>Привлекаем в гимназию:</a:t>
            </a:r>
          </a:p>
          <a:p>
            <a:pPr lvl="1"/>
            <a:r>
              <a:rPr lang="ru-RU" sz="2600" dirty="0"/>
              <a:t>Новые педагогические кадры</a:t>
            </a:r>
          </a:p>
          <a:p>
            <a:pPr lvl="1"/>
            <a:r>
              <a:rPr lang="ru-RU" sz="2600" dirty="0"/>
              <a:t>Заинтересованных учащихся</a:t>
            </a:r>
          </a:p>
          <a:p>
            <a:r>
              <a:rPr lang="ru-RU" sz="2600" dirty="0"/>
              <a:t>Продолжаем сотрудничество с городскими организациями</a:t>
            </a:r>
          </a:p>
          <a:p>
            <a:r>
              <a:rPr lang="ru-RU" sz="2600" dirty="0"/>
              <a:t>Распространяем опыт через участие в отчетных семинарах, конференциях инновационных площадок Свердловской области</a:t>
            </a:r>
          </a:p>
          <a:p>
            <a:r>
              <a:rPr lang="ru-RU" sz="2600" dirty="0"/>
              <a:t>Сотрудничаем  с профессиональными партнёрами</a:t>
            </a:r>
          </a:p>
          <a:p>
            <a:r>
              <a:rPr lang="ru-RU" sz="2600" dirty="0"/>
              <a:t>Расширяем взаимодействие с организациями региона, страны, мира</a:t>
            </a:r>
          </a:p>
          <a:p>
            <a:pPr marL="274320" lvl="1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1864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D71D8-D1E2-433E-8811-F244AC2F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484632"/>
            <a:ext cx="11857512" cy="1609344"/>
          </a:xfrm>
        </p:spPr>
        <p:txBody>
          <a:bodyPr>
            <a:norm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электронная галерея</a:t>
            </a:r>
            <a:br>
              <a:rPr lang="ru-RU" dirty="0"/>
            </a:br>
            <a:r>
              <a:rPr lang="ru-RU" dirty="0">
                <a:latin typeface="Arial" panose="020B0604020202020204" pitchFamily="34" charset="0"/>
              </a:rPr>
              <a:t>достижений учащихся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979EDD-8C31-4D8A-8932-344E2435F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7" y="2951018"/>
            <a:ext cx="10058400" cy="2226623"/>
          </a:xfrm>
        </p:spPr>
        <p:txBody>
          <a:bodyPr>
            <a:normAutofit/>
          </a:bodyPr>
          <a:lstStyle/>
          <a:p>
            <a:r>
              <a:rPr lang="ru-RU" sz="3200" dirty="0"/>
              <a:t>Страница сообщества в </a:t>
            </a:r>
            <a:r>
              <a:rPr lang="ru-RU" sz="3200" dirty="0" err="1"/>
              <a:t>Вконтакте</a:t>
            </a:r>
            <a:endParaRPr lang="ru-RU" sz="3200" dirty="0"/>
          </a:p>
          <a:p>
            <a:r>
              <a:rPr lang="ru-RU" sz="3200" dirty="0"/>
              <a:t>Сайт достижений</a:t>
            </a:r>
          </a:p>
        </p:txBody>
      </p:sp>
    </p:spTree>
    <p:extLst>
      <p:ext uri="{BB962C8B-B14F-4D97-AF65-F5344CB8AC3E}">
        <p14:creationId xmlns:p14="http://schemas.microsoft.com/office/powerpoint/2010/main" val="32924061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278</TotalTime>
  <Words>474</Words>
  <Application>Microsoft Office PowerPoint</Application>
  <PresentationFormat>Широкоэкранный</PresentationFormat>
  <Paragraphs>62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Cambria</vt:lpstr>
      <vt:lpstr>Helvetica Neue</vt:lpstr>
      <vt:lpstr>Rockwell</vt:lpstr>
      <vt:lpstr>Rockwell Condensed</vt:lpstr>
      <vt:lpstr>Wingdings</vt:lpstr>
      <vt:lpstr>Дерево</vt:lpstr>
      <vt:lpstr>Талантливые дети талантливо живут. Талантливо рисуют, талантливо поют. Талантливо играют, талантливо шумят. Как много в нашем мире талантливых ребят!  </vt:lpstr>
      <vt:lpstr>Современное общество остро нуждается </vt:lpstr>
      <vt:lpstr>Знаете ли вы</vt:lpstr>
      <vt:lpstr>некоторые из них:</vt:lpstr>
      <vt:lpstr>некоторые из них:</vt:lpstr>
      <vt:lpstr>распространение результатов проекта </vt:lpstr>
      <vt:lpstr>Популяризация </vt:lpstr>
      <vt:lpstr>Зачем?</vt:lpstr>
      <vt:lpstr>электронная галерея достижений учащихся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Лизяка</dc:creator>
  <cp:lastModifiedBy>Лизяка</cp:lastModifiedBy>
  <cp:revision>22</cp:revision>
  <dcterms:created xsi:type="dcterms:W3CDTF">2025-03-17T11:12:36Z</dcterms:created>
  <dcterms:modified xsi:type="dcterms:W3CDTF">2025-03-20T12:40:33Z</dcterms:modified>
</cp:coreProperties>
</file>