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1" r:id="rId6"/>
    <p:sldId id="262" r:id="rId7"/>
    <p:sldId id="264" r:id="rId8"/>
    <p:sldId id="265" r:id="rId9"/>
    <p:sldId id="266" r:id="rId10"/>
    <p:sldId id="260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5" autoAdjust="0"/>
  </p:normalViewPr>
  <p:slideViewPr>
    <p:cSldViewPr snapToGrid="0">
      <p:cViewPr varScale="1">
        <p:scale>
          <a:sx n="81" d="100"/>
          <a:sy n="81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BB88-35A3-4493-918C-18D28DF6068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6F3E3-94B1-46EC-B097-101EFC793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4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F3E3-94B1-46EC-B097-101EFC7930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0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F3E3-94B1-46EC-B097-101EFC79307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9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6F3E3-94B1-46EC-B097-101EFC7930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7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2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9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8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5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11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44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2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5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1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2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1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1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2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EAB68D-9C28-4B8A-AAC5-B1C59675313F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70208-21E5-49B0-B458-E363FC3F6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brightnessContrast bright="30000" contrast="21000"/>
                    </a14:imgEffect>
                  </a14:imgLayer>
                </a14:imgProps>
              </a:ext>
            </a:extLst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5478" y="2310600"/>
            <a:ext cx="7645000" cy="766763"/>
          </a:xfrm>
          <a:effectLst>
            <a:softEdge rad="139700"/>
          </a:effectLst>
        </p:spPr>
        <p:txBody>
          <a:bodyPr>
            <a:noAutofit/>
          </a:bodyPr>
          <a:lstStyle/>
          <a:p>
            <a:r>
              <a:rPr lang="ru-RU" sz="4500" b="1" dirty="0" smtClean="0"/>
              <a:t>Диагностика одаренности</a:t>
            </a:r>
            <a:endParaRPr lang="ru-RU" sz="4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6336" y="3762459"/>
            <a:ext cx="5823284" cy="9218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и подбор диагностического инструментария по вопросам выявления способностей и талантов,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05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8427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поддержки одаренных детей необходимо использовать: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·</a:t>
            </a:r>
            <a:r>
              <a:rPr lang="ru-RU" dirty="0"/>
              <a:t>           Выполнение заданий повышенной трудности, заданий, предполагающих креативный подход к их решению.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·           Индивидуальные консультации, собеседования.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·           Консультации психолога.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·           Сотрудничество с родителями одарённого ученика.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·           Привлечение учащегося к участию в научно-практических конференциях, конкурсах и фестивалях различного уровня с целью </a:t>
            </a:r>
            <a:r>
              <a:rPr lang="ru-RU" dirty="0" smtClean="0"/>
              <a:t>реализации </a:t>
            </a:r>
            <a:r>
              <a:rPr lang="ru-RU" dirty="0"/>
              <a:t>своих способностей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Наша задача </a:t>
            </a:r>
            <a:r>
              <a:rPr lang="ru-RU" dirty="0" smtClean="0"/>
              <a:t>– заключается </a:t>
            </a:r>
            <a:r>
              <a:rPr lang="ru-RU" dirty="0"/>
              <a:t>в том, чтобы поддержать и помочь </a:t>
            </a:r>
            <a:r>
              <a:rPr lang="ru-RU" dirty="0" err="1"/>
              <a:t>самореализоваться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66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71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284" y="1899066"/>
            <a:ext cx="3701716" cy="469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Одаренность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579" y="3161508"/>
            <a:ext cx="9753600" cy="214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индивидуальный </a:t>
            </a:r>
            <a:r>
              <a:rPr lang="ru-RU" dirty="0"/>
              <a:t>когнитивный, мотивационный и социальный потенциал, позволяющий достигать высоких результатов в одной (или более) из следующих областей: интеллект, творчество, социальная компетентность, художественные возможности, психомоторные возможности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363" t="2760" r="23083" b="8250"/>
          <a:stretch/>
        </p:blipFill>
        <p:spPr>
          <a:xfrm>
            <a:off x="1363579" y="868181"/>
            <a:ext cx="1973179" cy="206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104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58" y="1282535"/>
            <a:ext cx="9119602" cy="9633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Психологи выделяют пять типов одарённости: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58" y="2614863"/>
            <a:ext cx="10455442" cy="35621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Интеллектуальная </a:t>
            </a:r>
            <a:r>
              <a:rPr lang="ru-RU" b="1" dirty="0"/>
              <a:t>одарённость </a:t>
            </a:r>
            <a:r>
              <a:rPr lang="ru-RU" dirty="0"/>
              <a:t>характеризуется повышенной наблюдательностью, концентрацией внимания и способностью анализировать информацию. </a:t>
            </a:r>
            <a:endParaRPr lang="ru-RU" dirty="0" smtClean="0"/>
          </a:p>
          <a:p>
            <a:r>
              <a:rPr lang="ru-RU" b="1" dirty="0" smtClean="0"/>
              <a:t>Академическая </a:t>
            </a:r>
            <a:r>
              <a:rPr lang="ru-RU" b="1" dirty="0"/>
              <a:t>одарённость</a:t>
            </a:r>
            <a:r>
              <a:rPr lang="ru-RU" dirty="0"/>
              <a:t> подразумевает отличную память. </a:t>
            </a:r>
            <a:r>
              <a:rPr lang="ru-RU" dirty="0" smtClean="0"/>
              <a:t>‍</a:t>
            </a:r>
          </a:p>
          <a:p>
            <a:r>
              <a:rPr lang="ru-RU" b="1" dirty="0" smtClean="0"/>
              <a:t>Креативная </a:t>
            </a:r>
            <a:r>
              <a:rPr lang="ru-RU" b="1" dirty="0"/>
              <a:t>одарённость</a:t>
            </a:r>
            <a:r>
              <a:rPr lang="ru-RU" dirty="0"/>
              <a:t> может проявляться в богатой фантазии и нестандартном мышлении. </a:t>
            </a:r>
            <a:endParaRPr lang="ru-RU" dirty="0" smtClean="0"/>
          </a:p>
          <a:p>
            <a:r>
              <a:rPr lang="ru-RU" b="1" dirty="0" smtClean="0"/>
              <a:t>Социальная </a:t>
            </a:r>
            <a:r>
              <a:rPr lang="ru-RU" b="1" dirty="0"/>
              <a:t>одарённость</a:t>
            </a:r>
            <a:r>
              <a:rPr lang="ru-RU" dirty="0"/>
              <a:t> заключается в наличии лидерских качеств, высоком </a:t>
            </a:r>
            <a:r>
              <a:rPr lang="ru-RU" dirty="0" smtClean="0"/>
              <a:t>уровне </a:t>
            </a:r>
            <a:r>
              <a:rPr lang="ru-RU" dirty="0" err="1" smtClean="0"/>
              <a:t>эмпатии</a:t>
            </a:r>
            <a:r>
              <a:rPr lang="ru-RU" dirty="0" smtClean="0"/>
              <a:t>, </a:t>
            </a:r>
            <a:r>
              <a:rPr lang="ru-RU" dirty="0"/>
              <a:t>интуиции, яркой харизме. </a:t>
            </a:r>
            <a:endParaRPr lang="ru-RU" dirty="0" smtClean="0"/>
          </a:p>
          <a:p>
            <a:r>
              <a:rPr lang="ru-RU" b="1" dirty="0" smtClean="0"/>
              <a:t>Психомоторная </a:t>
            </a:r>
            <a:r>
              <a:rPr lang="ru-RU" b="1" dirty="0"/>
              <a:t>одарённость </a:t>
            </a:r>
            <a:r>
              <a:rPr lang="ru-RU" dirty="0"/>
              <a:t>предполагает опережающее возраст физическое развитие.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33" y="807316"/>
            <a:ext cx="1688767" cy="14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7483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Особенности </a:t>
            </a:r>
            <a:r>
              <a:rPr lang="ru-RU" dirty="0" err="1" smtClean="0"/>
              <a:t>дезадаптации</a:t>
            </a:r>
            <a:r>
              <a:rPr lang="ru-RU" dirty="0" smtClean="0"/>
              <a:t> одарённых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трудности </a:t>
            </a:r>
            <a:r>
              <a:rPr lang="ru-RU" dirty="0"/>
              <a:t>в нахождении близких по духу друзей;</a:t>
            </a:r>
          </a:p>
          <a:p>
            <a:r>
              <a:rPr lang="ru-RU" dirty="0"/>
              <a:t>проблемы участия в играх и развлечениях сверстников;</a:t>
            </a:r>
          </a:p>
          <a:p>
            <a:r>
              <a:rPr lang="ru-RU" dirty="0"/>
              <a:t>проблемы </a:t>
            </a:r>
            <a:r>
              <a:rPr lang="ru-RU" dirty="0" err="1"/>
              <a:t>конформности</a:t>
            </a:r>
            <a:r>
              <a:rPr lang="ru-RU" dirty="0"/>
              <a:t>, т.е. старание подстроиться под других, казаться такими, как все, отказ от своей индивидуальности;</a:t>
            </a:r>
          </a:p>
          <a:p>
            <a:r>
              <a:rPr lang="ru-RU" dirty="0"/>
              <a:t>очень ранний интерес к проблемам мироздания и судьбе;</a:t>
            </a:r>
          </a:p>
          <a:p>
            <a:r>
              <a:rPr lang="ru-RU" dirty="0" err="1"/>
              <a:t>диссинхромия</a:t>
            </a:r>
            <a:r>
              <a:rPr lang="ru-RU" dirty="0"/>
              <a:t> </a:t>
            </a:r>
            <a:r>
              <a:rPr lang="ru-RU" dirty="0" smtClean="0"/>
              <a:t>развития</a:t>
            </a:r>
            <a:r>
              <a:rPr lang="ru-RU" dirty="0"/>
              <a:t> как причина потери мотивации к учёбе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8" name="Picture 4" descr="Vectores e ilustraciones de Desarrollo Cognitivo Nino para descargar gratis 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252" y="855452"/>
            <a:ext cx="2108599" cy="21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29272" cy="541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Диагностические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80" y="2462462"/>
            <a:ext cx="10635916" cy="38909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Интеллектуальная одаренность.  </a:t>
            </a:r>
            <a:r>
              <a:rPr lang="ru-RU" dirty="0" smtClean="0"/>
              <a:t>Время проведения: сентябрь/октябрь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Тест </a:t>
            </a:r>
            <a:r>
              <a:rPr lang="ru-RU" dirty="0"/>
              <a:t>интеллектуального потенциала ИП (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Intelektoveho</a:t>
            </a:r>
            <a:r>
              <a:rPr lang="ru-RU" dirty="0"/>
              <a:t> </a:t>
            </a:r>
            <a:r>
              <a:rPr lang="ru-RU" dirty="0" err="1"/>
              <a:t>Potencialu</a:t>
            </a:r>
            <a:r>
              <a:rPr lang="ru-RU" dirty="0"/>
              <a:t>) – невербальный тест </a:t>
            </a:r>
            <a:r>
              <a:rPr lang="ru-RU" dirty="0" smtClean="0"/>
              <a:t>интеллекта П</a:t>
            </a:r>
            <a:r>
              <a:rPr lang="ru-RU" dirty="0"/>
              <a:t>. </a:t>
            </a:r>
            <a:r>
              <a:rPr lang="ru-RU" dirty="0" err="1" smtClean="0"/>
              <a:t>Ржичаном</a:t>
            </a:r>
            <a:r>
              <a:rPr lang="ru-RU" dirty="0" smtClean="0"/>
              <a:t>. </a:t>
            </a:r>
            <a:r>
              <a:rPr lang="ru-RU" dirty="0" err="1" smtClean="0"/>
              <a:t>Экспрес</a:t>
            </a:r>
            <a:r>
              <a:rPr lang="ru-RU" dirty="0" smtClean="0"/>
              <a:t>-диагностика уровня </a:t>
            </a:r>
            <a:r>
              <a:rPr lang="ru-RU" dirty="0"/>
              <a:t>интеллектуального развития у детей и подростков 7-16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Творческий потенциал. </a:t>
            </a:r>
            <a:r>
              <a:rPr lang="ru-RU" dirty="0" smtClean="0"/>
              <a:t>Вербальный </a:t>
            </a:r>
            <a:r>
              <a:rPr lang="ru-RU" dirty="0"/>
              <a:t>тест творческого мышления «</a:t>
            </a:r>
            <a:r>
              <a:rPr lang="ru-RU" dirty="0" smtClean="0"/>
              <a:t>Необычное </a:t>
            </a:r>
            <a:r>
              <a:rPr lang="ru-RU" dirty="0"/>
              <a:t>использование» (</a:t>
            </a:r>
            <a:r>
              <a:rPr lang="ru-RU" dirty="0" err="1"/>
              <a:t>Хеллер</a:t>
            </a:r>
            <a:r>
              <a:rPr lang="ru-RU" dirty="0"/>
              <a:t> К.А.)</a:t>
            </a:r>
          </a:p>
          <a:p>
            <a:pPr marL="0" indent="0">
              <a:buNone/>
            </a:pPr>
            <a:r>
              <a:rPr lang="ru-RU" b="1" dirty="0" smtClean="0"/>
              <a:t>Социальная одаренность. </a:t>
            </a:r>
            <a:r>
              <a:rPr lang="ru-RU" dirty="0" smtClean="0"/>
              <a:t>Время проведения: ноябрь/декабрь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Социометрия</a:t>
            </a:r>
          </a:p>
          <a:p>
            <a:pPr lvl="0">
              <a:buFontTx/>
              <a:buChar char="-"/>
            </a:pPr>
            <a:r>
              <a:rPr lang="ru-RU" dirty="0" smtClean="0"/>
              <a:t>Эмоционально-психологический климат класса (методика Г.А. Карповой, Т.П. Артемьевой).</a:t>
            </a:r>
          </a:p>
          <a:p>
            <a:pPr>
              <a:buFontTx/>
              <a:buChar char="-"/>
            </a:pPr>
            <a:r>
              <a:rPr lang="ru-RU" dirty="0" smtClean="0"/>
              <a:t>Определение </a:t>
            </a:r>
            <a:r>
              <a:rPr lang="ru-RU" dirty="0"/>
              <a:t>уровня внутренней свободы Г. 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Резяпкина</a:t>
            </a:r>
            <a:r>
              <a:rPr lang="ru-RU" dirty="0"/>
              <a:t> (2005</a:t>
            </a:r>
            <a:r>
              <a:rPr lang="ru-RU" dirty="0" smtClean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080" y="192888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 класс/6 класс</a:t>
            </a:r>
          </a:p>
        </p:txBody>
      </p:sp>
    </p:spTree>
    <p:extLst>
      <p:ext uri="{BB962C8B-B14F-4D97-AF65-F5344CB8AC3E}">
        <p14:creationId xmlns:p14="http://schemas.microsoft.com/office/powerpoint/2010/main" val="173830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Диагностические методики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337" y="2426303"/>
            <a:ext cx="10411326" cy="35390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Мотивация. Эмоционально-волевая сфера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Время проведения: октябрь/апрель</a:t>
            </a:r>
            <a:endParaRPr lang="ru-RU" b="1" dirty="0" smtClean="0"/>
          </a:p>
          <a:p>
            <a:pPr lvl="0"/>
            <a:r>
              <a:rPr lang="ru-RU" dirty="0" smtClean="0"/>
              <a:t>Школьная </a:t>
            </a:r>
            <a:r>
              <a:rPr lang="ru-RU" dirty="0"/>
              <a:t>мотивация (анкета </a:t>
            </a:r>
            <a:r>
              <a:rPr lang="ru-RU" dirty="0" err="1"/>
              <a:t>Лускановой</a:t>
            </a:r>
            <a:r>
              <a:rPr lang="ru-RU" dirty="0"/>
              <a:t> Н. Г.).</a:t>
            </a:r>
          </a:p>
          <a:p>
            <a:pPr lvl="0"/>
            <a:r>
              <a:rPr lang="ru-RU" dirty="0"/>
              <a:t>Самооценка учащихся (модифицированная методика Т.В. </a:t>
            </a:r>
            <a:r>
              <a:rPr lang="ru-RU" dirty="0" err="1"/>
              <a:t>Дембо</a:t>
            </a:r>
            <a:r>
              <a:rPr lang="ru-RU" dirty="0"/>
              <a:t> – С.Я. Рубинштейн).</a:t>
            </a:r>
          </a:p>
          <a:p>
            <a:pPr lvl="0"/>
            <a:r>
              <a:rPr lang="ru-RU" dirty="0"/>
              <a:t>Эмоционально-психологический климат класса (методика Г.А. Карповой, Т.П. Артемьевой).</a:t>
            </a:r>
          </a:p>
          <a:p>
            <a:pPr lvl="0"/>
            <a:r>
              <a:rPr lang="ru-RU" dirty="0"/>
              <a:t>Уровень произвольности и </a:t>
            </a:r>
            <a:r>
              <a:rPr lang="ru-RU" dirty="0" err="1"/>
              <a:t>саморегуляции</a:t>
            </a:r>
            <a:r>
              <a:rPr lang="ru-RU" dirty="0"/>
              <a:t> (организации действий) (методика «Образец и правило»).</a:t>
            </a:r>
          </a:p>
          <a:p>
            <a:pPr lvl="0"/>
            <a:r>
              <a:rPr lang="ru-RU" dirty="0"/>
              <a:t>Уровень школьной тревожности (методика Н.Ю. Максимовой, Е.Л. </a:t>
            </a:r>
            <a:r>
              <a:rPr lang="ru-RU" dirty="0" err="1"/>
              <a:t>Милютиной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9652" y="1802153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1-2 класс </a:t>
            </a:r>
          </a:p>
        </p:txBody>
      </p:sp>
    </p:spTree>
    <p:extLst>
      <p:ext uri="{BB962C8B-B14F-4D97-AF65-F5344CB8AC3E}">
        <p14:creationId xmlns:p14="http://schemas.microsoft.com/office/powerpoint/2010/main" val="37616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95646"/>
            <a:ext cx="9651172" cy="973777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Диагностические методики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Мотивация. Эмоционально-волевая сфера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Время проведения: октябрь/апрель</a:t>
            </a:r>
            <a:endParaRPr lang="ru-RU" b="1" dirty="0" smtClean="0"/>
          </a:p>
          <a:p>
            <a:pPr lvl="0"/>
            <a:r>
              <a:rPr lang="ru-RU" dirty="0" smtClean="0"/>
              <a:t>Учебная </a:t>
            </a:r>
            <a:r>
              <a:rPr lang="ru-RU" dirty="0"/>
              <a:t>мотивация школьников (Карпова Г.А.)</a:t>
            </a:r>
          </a:p>
          <a:p>
            <a:pPr lvl="0"/>
            <a:r>
              <a:rPr lang="ru-RU" dirty="0"/>
              <a:t>Модифицированная методика определения самооценки (</a:t>
            </a:r>
            <a:r>
              <a:rPr lang="ru-RU" dirty="0" err="1"/>
              <a:t>Дембо</a:t>
            </a:r>
            <a:r>
              <a:rPr lang="ru-RU" dirty="0"/>
              <a:t> Т.В. – Рубинштейн С.Я.)</a:t>
            </a:r>
          </a:p>
          <a:p>
            <a:pPr lvl="0"/>
            <a:r>
              <a:rPr lang="ru-RU" dirty="0"/>
              <a:t>Эмоционально-психологический климат (ЭПК, Карпова Г.А., Артемьевой Т.П.)</a:t>
            </a:r>
          </a:p>
          <a:p>
            <a:pPr lvl="0"/>
            <a:r>
              <a:rPr lang="ru-RU" dirty="0"/>
              <a:t>Удовлетворенность образовательным процессом.</a:t>
            </a:r>
          </a:p>
          <a:p>
            <a:r>
              <a:rPr lang="ru-RU" dirty="0" smtClean="0"/>
              <a:t>Анкета «Хорошо ли ребенку в школе», Агапова С.В.(школьная тревожность)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1" y="1978511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196609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3" y="2556931"/>
            <a:ext cx="10089076" cy="1896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 класс/5 класс</a:t>
            </a:r>
          </a:p>
          <a:p>
            <a:r>
              <a:rPr lang="ru-RU" dirty="0" smtClean="0"/>
              <a:t>Время проведения: ноябрь</a:t>
            </a:r>
          </a:p>
          <a:p>
            <a:r>
              <a:rPr lang="ru-RU" dirty="0" smtClean="0"/>
              <a:t>Определения уровня проявлений способностей ребенка (</a:t>
            </a:r>
            <a:r>
              <a:rPr lang="ru-RU" dirty="0" err="1" smtClean="0"/>
              <a:t>Сизанова</a:t>
            </a:r>
            <a:r>
              <a:rPr lang="ru-RU" dirty="0" smtClean="0"/>
              <a:t> А.Н.)</a:t>
            </a:r>
          </a:p>
          <a:p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3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14641"/>
            <a:ext cx="9601196" cy="822917"/>
          </a:xfrm>
        </p:spPr>
        <p:txBody>
          <a:bodyPr/>
          <a:lstStyle/>
          <a:p>
            <a:pPr algn="l"/>
            <a:r>
              <a:rPr lang="ru-RU" dirty="0" smtClean="0"/>
              <a:t>Педагоги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3 класс/6 класс</a:t>
            </a:r>
          </a:p>
          <a:p>
            <a:pPr marL="0" indent="0">
              <a:buNone/>
            </a:pPr>
            <a:r>
              <a:rPr lang="ru-RU" dirty="0" smtClean="0"/>
              <a:t>Время проведения: декабрь</a:t>
            </a:r>
          </a:p>
          <a:p>
            <a:pPr marL="0" indent="0">
              <a:buNone/>
            </a:pPr>
            <a:r>
              <a:rPr lang="ru-RU" b="1" dirty="0" smtClean="0"/>
              <a:t>Совещание с педагогами работающими в 3 и 6 классах: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Обсуждение результатов психологических диагностик;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Шкала поведенческих характеристик одаренных школьников (Л.В. Поповой)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Планирование работы с одаренными детьми: развивающая работа и коррекция.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34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337</Words>
  <Application>Microsoft Office PowerPoint</Application>
  <PresentationFormat>Широкоэкранный</PresentationFormat>
  <Paragraphs>63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Натуральные материалы</vt:lpstr>
      <vt:lpstr>Диагностика одаренности</vt:lpstr>
      <vt:lpstr>Одаренность</vt:lpstr>
      <vt:lpstr>Психологи выделяют пять типов одарённости: </vt:lpstr>
      <vt:lpstr>Особенности дезадаптации одарённых детей</vt:lpstr>
      <vt:lpstr>Диагностические методики</vt:lpstr>
      <vt:lpstr>Диагностические методики </vt:lpstr>
      <vt:lpstr>Диагностические методики</vt:lpstr>
      <vt:lpstr>Родители</vt:lpstr>
      <vt:lpstr>Педагоги</vt:lpstr>
      <vt:lpstr>Для поддержки одаренных детей необходимо использовать: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одаренности</dc:title>
  <dc:creator>User</dc:creator>
  <cp:lastModifiedBy>User</cp:lastModifiedBy>
  <cp:revision>27</cp:revision>
  <dcterms:created xsi:type="dcterms:W3CDTF">2025-03-18T03:09:49Z</dcterms:created>
  <dcterms:modified xsi:type="dcterms:W3CDTF">2025-03-20T10:03:04Z</dcterms:modified>
</cp:coreProperties>
</file>