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6" r:id="rId4"/>
    <p:sldId id="287" r:id="rId5"/>
    <p:sldId id="289" r:id="rId6"/>
    <p:sldId id="288" r:id="rId7"/>
    <p:sldId id="301" r:id="rId8"/>
    <p:sldId id="302" r:id="rId9"/>
    <p:sldId id="307" r:id="rId10"/>
    <p:sldId id="297" r:id="rId11"/>
    <p:sldId id="283" r:id="rId12"/>
    <p:sldId id="279" r:id="rId13"/>
    <p:sldId id="280" r:id="rId14"/>
    <p:sldId id="303" r:id="rId15"/>
    <p:sldId id="274" r:id="rId16"/>
    <p:sldId id="268" r:id="rId17"/>
    <p:sldId id="291" r:id="rId18"/>
    <p:sldId id="292" r:id="rId19"/>
    <p:sldId id="293" r:id="rId20"/>
    <p:sldId id="270" r:id="rId21"/>
    <p:sldId id="305" r:id="rId22"/>
    <p:sldId id="306" r:id="rId23"/>
    <p:sldId id="304" r:id="rId24"/>
    <p:sldId id="282" r:id="rId25"/>
    <p:sldId id="30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defRPr sz="2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возрастным группам</a:t>
            </a:r>
          </a:p>
        </c:rich>
      </c:tx>
      <c:layout>
        <c:manualLayout>
          <c:xMode val="edge"/>
          <c:yMode val="edge"/>
          <c:x val="0.12338480350370248"/>
          <c:y val="2.6712034056791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75334565043828"/>
          <c:y val="0.9168908999220331"/>
          <c:w val="0.63834624131341455"/>
          <c:h val="6.9994165403077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гендерным признакам</a:t>
            </a:r>
          </a:p>
        </c:rich>
      </c:tx>
      <c:layout>
        <c:manualLayout>
          <c:xMode val="edge"/>
          <c:yMode val="edge"/>
          <c:x val="0.18365075102899045"/>
          <c:y val="8.51145964160723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72875770163101"/>
          <c:y val="0.83042726187013527"/>
          <c:w val="0.48319936901064331"/>
          <c:h val="0.16957273812986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defRPr sz="2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возрастным группам</a:t>
            </a:r>
          </a:p>
        </c:rich>
      </c:tx>
      <c:layout>
        <c:manualLayout>
          <c:xMode val="edge"/>
          <c:yMode val="edge"/>
          <c:x val="0.12338480350370248"/>
          <c:y val="2.6712034056791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75334565043831"/>
          <c:y val="0.9168908999220331"/>
          <c:w val="0.63834624131341455"/>
          <c:h val="6.9994165403077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7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0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7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8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AAC67C-0CFD-4E56-9B3D-23728E1C1396}" type="datetimeFigureOut">
              <a:rPr lang="ru-RU" smtClean="0"/>
              <a:pPr/>
              <a:t>пн 16.05.22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8BC547-9FA6-4667-9075-9F5FB7B8C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29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43" y="222581"/>
            <a:ext cx="3078744" cy="2527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188" y="2817342"/>
            <a:ext cx="8144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sz="1400" b="1" dirty="0" smtClean="0">
                <a:solidFill>
                  <a:schemeClr val="bg1"/>
                </a:solidFill>
              </a:rPr>
              <a:t>УПРАВЛЕНИЕ ГОСУДАРСТВЕННОЙ ИНСПЕКЦИИ </a:t>
            </a:r>
            <a:r>
              <a:rPr lang="ru-RU" sz="1400" b="1" dirty="0">
                <a:solidFill>
                  <a:schemeClr val="bg1"/>
                </a:solidFill>
              </a:rPr>
              <a:t>БЕЗОПАСНОСТИ ДОРОЖНОГО ДВИЖЕНИЯ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ГУ МВД РОССИИ ПО СВЕРДЛОВСКОЙ ОБЛАСТИ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042" y="3886200"/>
            <a:ext cx="1118936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Задача общества - безопасность юных участников движения</a:t>
            </a:r>
            <a:endParaRPr lang="ru-RU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2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873" y="457200"/>
            <a:ext cx="9051790" cy="622277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Основные нарушения, которые допускают дети</a:t>
            </a:r>
            <a:endParaRPr lang="ru-RU" sz="25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17546" y="1991684"/>
            <a:ext cx="1179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переход проезжей части в неустановленном месте, 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неожиданный выход на проезжую часть из-за стоящего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транспорта, сооружений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пересечение проезжей части на велосипеде/самокате,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спешиваясь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4" t="23193" r="187" b="26433"/>
          <a:stretch/>
        </p:blipFill>
        <p:spPr>
          <a:xfrm>
            <a:off x="3709738" y="4535107"/>
            <a:ext cx="4224327" cy="2144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0" y="2418347"/>
            <a:ext cx="3195575" cy="4260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8" y="4535107"/>
            <a:ext cx="3854115" cy="21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18" y="3275215"/>
            <a:ext cx="4686718" cy="30923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9450" y="3275215"/>
            <a:ext cx="251735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Нередко родители находятся рядом с детьми и несмотря на это дети становятся участниками ДТП</a:t>
            </a:r>
            <a:endParaRPr lang="ru-RU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1" y="292048"/>
            <a:ext cx="4111038" cy="2740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4" y="139562"/>
            <a:ext cx="4062283" cy="2644546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999150" y="1103441"/>
            <a:ext cx="1617131" cy="1154447"/>
            <a:chOff x="1690361" y="3461150"/>
            <a:chExt cx="1617131" cy="1154447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701114" y="3535780"/>
              <a:ext cx="1606378" cy="955589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1690361" y="3461150"/>
              <a:ext cx="1413106" cy="1154447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5946" b="6148"/>
          <a:stretch/>
        </p:blipFill>
        <p:spPr>
          <a:xfrm>
            <a:off x="615141" y="3200400"/>
            <a:ext cx="2917768" cy="3241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754" y="1061866"/>
            <a:ext cx="1700931" cy="123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486" y="4464435"/>
            <a:ext cx="1700931" cy="1237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699" y="4202583"/>
            <a:ext cx="1700931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/>
          </p:nvPr>
        </p:nvGraphicFramePr>
        <p:xfrm>
          <a:off x="2430379" y="493295"/>
          <a:ext cx="851835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3" y="226013"/>
            <a:ext cx="9064379" cy="64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217773" y="4662616"/>
            <a:ext cx="5943600" cy="1145060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2140" y="933749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БЕЗОПАСНОСТЬ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ДЕТЕЙ НА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ДОРОГЕ-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ЗАДАЧА ВЗРОСЛЫХ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5911" y="2017025"/>
            <a:ext cx="9197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-   своевременное обучение ориентированию в дорожной ситуации</a:t>
            </a:r>
          </a:p>
          <a:p>
            <a:pPr marL="342900" indent="-342900">
              <a:buFontTx/>
              <a:buChar char="-"/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соблюдение ПДД</a:t>
            </a:r>
          </a:p>
          <a:p>
            <a:pPr marL="342900" indent="-342900">
              <a:buFontTx/>
              <a:buChar char="-"/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осмотрительность и осторожность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94" y="4093949"/>
            <a:ext cx="3032112" cy="21377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5373" y="473192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амая доходчивая форма </a:t>
            </a:r>
            <a:r>
              <a:rPr lang="ru-RU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обучения </a:t>
            </a: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детей</a:t>
            </a:r>
            <a:b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личный </a:t>
            </a:r>
            <a:r>
              <a:rPr lang="ru-RU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 взрослых</a:t>
            </a:r>
            <a:endParaRPr lang="ru-RU" b="1" dirty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b="40680"/>
          <a:stretch/>
        </p:blipFill>
        <p:spPr>
          <a:xfrm>
            <a:off x="4497283" y="822960"/>
            <a:ext cx="7173787" cy="54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2742" y="584400"/>
            <a:ext cx="43170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алгоритма безопасного перехода проезжей части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СТОЙ! СМОТРИ! СЛУШАЙ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УБЕДИСЬ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АВТОМОБИЛИ ОСТАНОВИЛИСЬ!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16" y="349134"/>
            <a:ext cx="6970039" cy="61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20454"/>
            <a:ext cx="6572250" cy="476088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Нередки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случаи, когда на одежде пешеходов отсутствуют световозвращающие элементы. </a:t>
            </a:r>
            <a:endParaRPr lang="ru-RU" sz="2500" b="1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Очень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важно родителям предусмотреть размещение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одежде и аксессуарах световозвращающих элементов, которые сделают пешехода – вашего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ребенка,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заметнее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дороге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большего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расстояния</a:t>
            </a:r>
            <a:endParaRPr lang="ru-RU" sz="25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05" y="226013"/>
            <a:ext cx="1724239" cy="1415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24699" y="226013"/>
            <a:ext cx="4772201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86383" y="2288382"/>
            <a:ext cx="8277508" cy="290795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5450" y="592761"/>
            <a:ext cx="848975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время перевозки ребенка на руках, взрослый не в состоянии удержать ребенка, так как его вес при резком торможении увеличивается примерно в 30 раз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6383" y="2726697"/>
            <a:ext cx="84897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i="1" dirty="0">
                <a:latin typeface="Arial Narrow" panose="020B0606020202030204" pitchFamily="34" charset="0"/>
              </a:rPr>
              <a:t>У</a:t>
            </a:r>
            <a:r>
              <a:rPr lang="ru-RU" sz="2500" b="1" i="1" dirty="0" smtClean="0">
                <a:latin typeface="Arial Narrow" panose="020B0606020202030204" pitchFamily="34" charset="0"/>
              </a:rPr>
              <a:t>множьте </a:t>
            </a:r>
            <a:r>
              <a:rPr lang="ru-RU" sz="2500" b="1" i="1" dirty="0">
                <a:latin typeface="Arial Narrow" panose="020B0606020202030204" pitchFamily="34" charset="0"/>
              </a:rPr>
              <a:t>примерный вес годовалого ребенка на 30 </a:t>
            </a:r>
            <a:endParaRPr lang="en-US" sz="2500" b="1" i="1" dirty="0" smtClean="0"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4400" b="1" i="1" dirty="0" smtClean="0">
                <a:latin typeface="Arial Narrow" panose="020B0606020202030204" pitchFamily="34" charset="0"/>
              </a:rPr>
              <a:t>9</a:t>
            </a:r>
            <a:r>
              <a:rPr lang="en-US" sz="4400" b="1" i="1" dirty="0" smtClean="0">
                <a:latin typeface="Arial Narrow" panose="020B0606020202030204" pitchFamily="34" charset="0"/>
              </a:rPr>
              <a:t> </a:t>
            </a:r>
            <a:r>
              <a:rPr lang="ru-RU" sz="4400" b="1" i="1" dirty="0" smtClean="0">
                <a:latin typeface="Arial Narrow" panose="020B0606020202030204" pitchFamily="34" charset="0"/>
              </a:rPr>
              <a:t>кг х 30 =?</a:t>
            </a:r>
            <a:endParaRPr lang="en-US" sz="4400" b="1" i="1" dirty="0" smtClean="0"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i="1" dirty="0" smtClean="0">
                <a:latin typeface="Arial Narrow" panose="020B0606020202030204" pitchFamily="34" charset="0"/>
              </a:rPr>
              <a:t>какая </a:t>
            </a:r>
            <a:r>
              <a:rPr lang="ru-RU" sz="2500" b="1" i="1" dirty="0">
                <a:latin typeface="Arial Narrow" panose="020B0606020202030204" pitchFamily="34" charset="0"/>
              </a:rPr>
              <a:t>цифра получается</a:t>
            </a:r>
            <a:r>
              <a:rPr lang="ru-RU" sz="2500" b="1" i="1" dirty="0" smtClean="0">
                <a:latin typeface="Arial Narrow" panose="020B0606020202030204" pitchFamily="34" charset="0"/>
              </a:rPr>
              <a:t>?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270 кг удержите в руках?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567352" y="3550508"/>
            <a:ext cx="2940908" cy="2594409"/>
            <a:chOff x="8756822" y="3805881"/>
            <a:chExt cx="2940908" cy="259440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756822" y="3805881"/>
              <a:ext cx="2940908" cy="25944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7" r="9020"/>
            <a:stretch/>
          </p:blipFill>
          <p:spPr>
            <a:xfrm>
              <a:off x="8905103" y="3942905"/>
              <a:ext cx="2669059" cy="2342111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9144348" y="4408640"/>
            <a:ext cx="1617131" cy="1154447"/>
            <a:chOff x="1690361" y="3461150"/>
            <a:chExt cx="1617131" cy="115444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701114" y="3535780"/>
              <a:ext cx="1606378" cy="955589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690361" y="3461150"/>
              <a:ext cx="1413106" cy="1154447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6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0326" y="407246"/>
            <a:ext cx="848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Ребенок до 7 лет на заднем сидении должен перевозиться в автомобиле только с использованием детского удерживающего устройства, а на переднем сидении с использованием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детского удерживающего устройства должны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перевозиться дети до 12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лет 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0" y="1427303"/>
            <a:ext cx="7620000" cy="5076825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23180" y="5566490"/>
            <a:ext cx="3831606" cy="1044879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3180" y="5673432"/>
            <a:ext cx="38545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Перевозка детей в автомобиле, не оборудованном ремнями безопасности -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ЗАПРЕЩЕНА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6" y="226013"/>
            <a:ext cx="1724239" cy="1415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46" y="1225981"/>
            <a:ext cx="4829519" cy="27203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4941" y="226013"/>
            <a:ext cx="84637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ДТП с участием детей в Свердловской области </a:t>
            </a:r>
          </a:p>
          <a:p>
            <a:pPr algn="ctr"/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с начала года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2022 года</a:t>
            </a:r>
            <a:endParaRPr lang="ru-RU" sz="2500" b="1" dirty="0">
              <a:cs typeface="Aharoni" panose="02010803020104030203" pitchFamily="2" charset="-79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b="15325"/>
          <a:stretch/>
        </p:blipFill>
        <p:spPr>
          <a:xfrm>
            <a:off x="7221246" y="4110072"/>
            <a:ext cx="4810002" cy="251932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9436" y="1790700"/>
            <a:ext cx="6037075" cy="44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8969" y="933748"/>
            <a:ext cx="7475838" cy="5752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наши дни для многих детей стали доступны средства индивидуальной мобильности -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электросамокаты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гироскутеры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моноколеса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сигвеи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и т.п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 катании на них и велосипедах обязательно спешиваться при переходе дороги, в целях минимизирования травм (даже при падениях) использовать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защитную экипировку </a:t>
            </a:r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шлем, налокотники, наколенники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).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Родителям следует обговорить с ребенком предельную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скорость для передвижения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научить ребенка сохранять </a:t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безопасную дистанцию до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людей, объектов и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предметов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избежание столкновений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несчастных случаев. </a:t>
            </a:r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Родители должны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запретить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детям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кататься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дорогах общего пользования, пользоваться мобильным телефоном или иными техническими приспособлениями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время движения, слушать музыку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наушниках.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r="13907"/>
          <a:stretch/>
        </p:blipFill>
        <p:spPr>
          <a:xfrm>
            <a:off x="9840084" y="1538522"/>
            <a:ext cx="2067698" cy="4894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t="2882" r="32921" b="-840"/>
          <a:stretch/>
        </p:blipFill>
        <p:spPr>
          <a:xfrm>
            <a:off x="78731" y="2248213"/>
            <a:ext cx="2160238" cy="37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202" y="145472"/>
            <a:ext cx="5109758" cy="65628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ребенку велосипед,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дарите ему игрушку.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отпуская ребенка на велопрогулку разъясняйте, что кататься на велосипеде можно только во дворе, по тротуару или на закрытой от движения транспорта площадке.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особой осторожностью выезжать на дорогу или дворовый проезд из-за припаркованных машин и других препятствий.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Приобретите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средства пассивной защиты: шлем, налокотники, наколенники.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спешиваться с велосипеда при переходе дороги по пешеходному переходу.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жалейте сил и времени на то, чтобы научить ребенка основам безопасного вождения велосипеда.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331" y="216130"/>
            <a:ext cx="6152804" cy="61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193" y="502920"/>
            <a:ext cx="5544589" cy="607244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опасное веяние современности-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мобильности (СИМ-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включают  в себя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гироскутеры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самокаты,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моноколеса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сегвеи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т.д.): сегодня их активно используют для передвижения дети и подростки.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 приобретают такие «игрушки» детям, не всегда осознавая, какую опасность подобные средства могут с собой нести. Обладатели средства индивидуальной мобильности подчиняются правилам велосипедиста.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 -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выезжать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средстве индивидуальной мобильности на проезжую часть дороги нельзя!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 дорогу, нужно также спешиться и переходить проезжую часть пешком по пешеходному переходу, подчиняясь правилам пешеходов.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760" y="502920"/>
            <a:ext cx="5862551" cy="58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61"/>
          <a:stretch/>
        </p:blipFill>
        <p:spPr>
          <a:xfrm>
            <a:off x="4720863" y="1055716"/>
            <a:ext cx="7013936" cy="52831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475" y="224719"/>
            <a:ext cx="40607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покупайте детям  опасные «ИГРУШКИ»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аньше времени!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8422" y="2086463"/>
            <a:ext cx="44667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Особенную степень своей ответственности родители должны понимать за происшествия с юными скутеристами и мотоциклистами, не позволяйте подросткам управлять мототранспортом раньше времени: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во-первых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нужно дождаться наступления возраста 16 или 18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управления мотоциклом) лет,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во-вторых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пройти обучение в автошколе и получить водительское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удостоверение,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–третьих, обеспечить наличие у молодого водителя защитной экипировки.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629" y="232756"/>
            <a:ext cx="48546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Уважаемые взрослые!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забывайте, что именно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являетесь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своих детей образцом поведения. Никакое обучение не будет эффективным, если самые близкие люди, которые пользуются у детей особым авторитетом, нарушают Правила дорожного движения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нарушайте Правила дорожного движения в присутствии детей!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копируют поступки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взрослых и завтра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может повторить Вашу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ошибку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261" y="556952"/>
            <a:ext cx="6800772" cy="5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6681" y="226013"/>
            <a:ext cx="841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ДЕТЕЙ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БЕЗОПАСНОСТИ НА ДОРОГЕ</a:t>
            </a:r>
            <a:r>
              <a:rPr lang="ru-RU" sz="32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!</a:t>
            </a:r>
            <a:endParaRPr lang="ru-RU" sz="32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/>
          </p:nvPr>
        </p:nvGraphicFramePr>
        <p:xfrm>
          <a:off x="2430379" y="493295"/>
          <a:ext cx="851835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4" y="1017255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021" y="1017255"/>
            <a:ext cx="7953202" cy="51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/>
          </p:nvPr>
        </p:nvGraphicFramePr>
        <p:xfrm>
          <a:off x="2081464" y="372979"/>
          <a:ext cx="9649326" cy="6087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4" y="805241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950" y="805241"/>
            <a:ext cx="7070922" cy="52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3" y="612575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37" y="612575"/>
            <a:ext cx="8940229" cy="2378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92" y="3556174"/>
            <a:ext cx="8917374" cy="26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098760"/>
            <a:ext cx="1470193" cy="12069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542" y="1098760"/>
            <a:ext cx="9864557" cy="52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168" y="762000"/>
            <a:ext cx="9427417" cy="518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4" y="762000"/>
            <a:ext cx="1831782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81" r="21293"/>
          <a:stretch/>
        </p:blipFill>
        <p:spPr>
          <a:xfrm>
            <a:off x="514348" y="3302500"/>
            <a:ext cx="4906530" cy="252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783" t="-2332" r="13314" b="2332"/>
          <a:stretch/>
        </p:blipFill>
        <p:spPr>
          <a:xfrm>
            <a:off x="2315068" y="327273"/>
            <a:ext cx="7331013" cy="2670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367" y="3302500"/>
            <a:ext cx="5971747" cy="25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331" y="590204"/>
            <a:ext cx="10631977" cy="5561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обслуживания ОГИБДД МУ МВД России по ЗАТО г. Новоуральск и п. Уральский Свердловской области за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2022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дорожно-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транспортных происшествий,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ранены или погибли несовершеннолетние не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допущено.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Но, произошло 4 ДТП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детей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которых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несовершеннолетним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разовая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помощь, из них: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совершен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наезд на пешеходном переходе,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нарушили правила перехода проезжей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являлся пассажиром транспортного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652</TotalTime>
  <Words>721</Words>
  <Application>Microsoft Office PowerPoint</Application>
  <PresentationFormat>Широкоэкранный</PresentationFormat>
  <Paragraphs>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Aharoni</vt:lpstr>
      <vt:lpstr>Arial</vt:lpstr>
      <vt:lpstr>Arial Narrow</vt:lpstr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нарушения, которые допускают дети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Маруся</cp:lastModifiedBy>
  <cp:revision>111</cp:revision>
  <dcterms:created xsi:type="dcterms:W3CDTF">2021-05-14T10:01:51Z</dcterms:created>
  <dcterms:modified xsi:type="dcterms:W3CDTF">2022-05-16T11:08:52Z</dcterms:modified>
</cp:coreProperties>
</file>