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4" r:id="rId3"/>
    <p:sldId id="261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Региональная инновационная площадка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7467600" cy="369302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Тема: «Разработка и внедрение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балльно-рейтинговой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системы оценивания образовательных результатов как эффективный механизм реализации ВСОКО»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Сроки реализации 2020-2023 годы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Предметы на которых планируется внедрение </a:t>
            </a:r>
            <a:r>
              <a:rPr lang="ru-RU" dirty="0" err="1" smtClean="0"/>
              <a:t>балльно-рейтинговой</a:t>
            </a:r>
            <a:r>
              <a:rPr lang="ru-RU" dirty="0" smtClean="0"/>
              <a:t>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>
            <a:normAutofit/>
          </a:bodyPr>
          <a:lstStyle/>
          <a:p>
            <a:r>
              <a:rPr lang="ru-RU" dirty="0" smtClean="0"/>
              <a:t>Изобразительное </a:t>
            </a:r>
            <a:r>
              <a:rPr lang="ru-RU" dirty="0" smtClean="0"/>
              <a:t>искусство (</a:t>
            </a:r>
            <a:r>
              <a:rPr lang="ru-RU" dirty="0" smtClean="0"/>
              <a:t>2-4 </a:t>
            </a:r>
            <a:r>
              <a:rPr lang="ru-RU" dirty="0" smtClean="0"/>
              <a:t>классы).</a:t>
            </a:r>
          </a:p>
          <a:p>
            <a:r>
              <a:rPr lang="ru-RU" dirty="0" smtClean="0"/>
              <a:t>Технология (2-3 класс).</a:t>
            </a:r>
          </a:p>
          <a:p>
            <a:r>
              <a:rPr lang="ru-RU" dirty="0" smtClean="0"/>
              <a:t>Информатика (</a:t>
            </a:r>
            <a:r>
              <a:rPr lang="ru-RU" dirty="0" smtClean="0"/>
              <a:t>3).</a:t>
            </a:r>
            <a:endParaRPr lang="ru-RU" dirty="0" smtClean="0"/>
          </a:p>
          <a:p>
            <a:r>
              <a:rPr lang="ru-RU" dirty="0" smtClean="0"/>
              <a:t>Музыка (</a:t>
            </a:r>
            <a:r>
              <a:rPr lang="ru-RU" dirty="0" smtClean="0"/>
              <a:t>2-4 </a:t>
            </a:r>
            <a:r>
              <a:rPr lang="ru-RU" dirty="0" smtClean="0"/>
              <a:t>класс).</a:t>
            </a:r>
          </a:p>
          <a:p>
            <a:r>
              <a:rPr lang="ru-RU" dirty="0" smtClean="0"/>
              <a:t>Родной язык, литературное чтение на родном языке (3 класс).</a:t>
            </a:r>
          </a:p>
          <a:p>
            <a:r>
              <a:rPr lang="ru-RU" dirty="0" smtClean="0"/>
              <a:t> Основы религиозных культур и светской этики (4 класс).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91264" cy="648072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+mn-lt"/>
              </a:rPr>
              <a:t>таблица, для осуществления </a:t>
            </a:r>
            <a:r>
              <a:rPr lang="ru-RU" sz="2000" dirty="0" err="1" smtClean="0">
                <a:solidFill>
                  <a:schemeClr val="tx1"/>
                </a:solidFill>
                <a:latin typeface="+mn-lt"/>
              </a:rPr>
              <a:t>балльно-рейтинговой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 оценки образовательных результатов: общие критерии и показатели</a:t>
            </a:r>
            <a:endParaRPr lang="ru-RU" sz="20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1012259"/>
          <a:ext cx="8568952" cy="5565264"/>
        </p:xfrm>
        <a:graphic>
          <a:graphicData uri="http://schemas.openxmlformats.org/drawingml/2006/table">
            <a:tbl>
              <a:tblPr/>
              <a:tblGrid>
                <a:gridCol w="439435"/>
                <a:gridCol w="1757733"/>
                <a:gridCol w="2050687"/>
                <a:gridCol w="3240977"/>
                <a:gridCol w="1080120"/>
              </a:tblGrid>
              <a:tr h="329045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Критерий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Вес критерия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Показатель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Вес показателя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grid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Общие критерии и показатели (20 баллов)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9682"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Максимум 5 баллов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 0 до 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80%-100%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60%-79%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45%-59%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30%-44%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15%-29%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0%-14%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409"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Прилежание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 Максимум 5 баллов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 0 до 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(каждый показатель оценивается в 0 или 1 балл  в результате по критерию выставляется итоговая сумма баллов; за показатель ставится 1, если он проявлялся более чем на 80% посещенных занятий)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Систематическая готовность к уроку (наличие тетради, письменных принадлежностей, учебников, спортивной формы и др.)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Отсутствие опозданий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Дисциплина на уроке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4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Исполнительность и добросовестность в выполнении заданий (своевременность выполнения и сдачи заданий)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Активная познавательная деятельность на уроке (самостоятельность в процессе учебной деятельности, готовность отвечать на вопросы, участие в дискуссии и др.)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773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Срезовые работы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(одна или несколько в течение полугодия)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от 0 до 10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Показатели разрабатываются в соответствии с формой работы и предметным содержанием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908720"/>
            <a:ext cx="7467600" cy="4873752"/>
          </a:xfrm>
        </p:spPr>
        <p:txBody>
          <a:bodyPr/>
          <a:lstStyle/>
          <a:p>
            <a:r>
              <a:rPr lang="ru-RU" dirty="0" smtClean="0"/>
              <a:t>Вторая группа критериев </a:t>
            </a:r>
            <a:r>
              <a:rPr lang="ru-RU" dirty="0" err="1" smtClean="0"/>
              <a:t>частно-предметные</a:t>
            </a:r>
            <a:r>
              <a:rPr lang="ru-RU" dirty="0" smtClean="0"/>
              <a:t> были определены, разработаны и откорректированы на </a:t>
            </a:r>
            <a:r>
              <a:rPr lang="ru-RU" dirty="0" smtClean="0"/>
              <a:t>ЕМД. </a:t>
            </a:r>
            <a:r>
              <a:rPr lang="ru-RU" dirty="0" smtClean="0"/>
              <a:t>(10 баллов, которые можно набрать одним видом работ или несколькими видами работ).</a:t>
            </a:r>
          </a:p>
          <a:p>
            <a:r>
              <a:rPr lang="ru-RU" dirty="0" smtClean="0"/>
              <a:t>Итоговая максимальная сумма баллов по двум критериям – 30 баллов.</a:t>
            </a:r>
          </a:p>
          <a:p>
            <a:r>
              <a:rPr lang="ru-RU" dirty="0" smtClean="0"/>
              <a:t>Зачёт выставляется за достижение показателя в 15 баллов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003232" cy="1143000"/>
          </a:xfrm>
        </p:spPr>
        <p:txBody>
          <a:bodyPr>
            <a:normAutofit/>
          </a:bodyPr>
          <a:lstStyle/>
          <a:p>
            <a:r>
              <a:rPr lang="ru-RU" sz="2600" dirty="0" smtClean="0"/>
              <a:t>Таблица для осуществления балльно-рейтинговой оценки по ОРКСЭ, ИЗО, музыке </a:t>
            </a:r>
            <a:endParaRPr lang="ru-RU" sz="2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484783"/>
          <a:ext cx="7992889" cy="4361802"/>
        </p:xfrm>
        <a:graphic>
          <a:graphicData uri="http://schemas.openxmlformats.org/drawingml/2006/table">
            <a:tbl>
              <a:tblPr/>
              <a:tblGrid>
                <a:gridCol w="648072"/>
                <a:gridCol w="1728192"/>
                <a:gridCol w="2088232"/>
                <a:gridCol w="2739123"/>
                <a:gridCol w="789270"/>
              </a:tblGrid>
              <a:tr h="113548">
                <a:tc grid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Частно-предметные критерии (10 баллов можно набрать одним видом или несколькими видами работ)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4441"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Творческий проект (по согласованию с учителем)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от 0 до 5 баллов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Соответствие теме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3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Соответствие требованиям к структуре и жанру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4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Полнота содержания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4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Аккуратность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4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Самостоятельность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0573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Сообщение по заданной теме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от 0 до 2 баллов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Правильность, соответствие теме, полнота содержания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3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Грамотность и выразительность речи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441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Индивидуальные домашние задания (3 задания)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Каждое задание оценивается в 1 балл. По критерию можно получить 3 балла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Задание выполнено верно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 балл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65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Задание выполнено неверно или не выполнено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баллов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191">
                <a:tc gridSpan="4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ИТОГОВАЯ СУММА БАЛЛОВ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Таблица для осуществления балльно-рейтинговой оценки по родному языку / родной </a:t>
            </a:r>
            <a:r>
              <a:rPr lang="ru-RU" sz="2800" dirty="0" smtClean="0"/>
              <a:t>литературе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7" y="1546860"/>
          <a:ext cx="8496945" cy="5060710"/>
        </p:xfrm>
        <a:graphic>
          <a:graphicData uri="http://schemas.openxmlformats.org/drawingml/2006/table">
            <a:tbl>
              <a:tblPr/>
              <a:tblGrid>
                <a:gridCol w="443320"/>
                <a:gridCol w="1847162"/>
                <a:gridCol w="1551616"/>
                <a:gridCol w="3934767"/>
                <a:gridCol w="720080"/>
              </a:tblGrid>
              <a:tr h="191480">
                <a:tc grid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i="1" dirty="0">
                          <a:latin typeface="Times New Roman"/>
                          <a:ea typeface="Calibri"/>
                          <a:cs typeface="Times New Roman"/>
                        </a:rPr>
                        <a:t>Частно-предметные критерии (10 баллов можно набрать одним видом или несколькими видами работ)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4516"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Модуль 1: Лексическое значение слова и применение в тексте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от 0 до 2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(каждый показатель оценивается в 0 или 1 балл  в результате по критерию выставляется итоговая сумма баллов 0,1 или 2 бала)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Всего критериев 5 поэтому максимальная сумма баллов по трём критериям 10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Объясняет значение слова</a:t>
                      </a:r>
                      <a:endParaRPr lang="ru-RU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Применяет слово в указанном контексте</a:t>
                      </a:r>
                      <a:endParaRPr lang="ru-RU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Определяет тип текста по критериям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Модуль 2: Типы текста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1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Самостоятельно составляет текст указанного типа (3-5 предложений)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516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Модуль 3: Работа с текстом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Отвечает на вопросы по содержанию (2-3 вопроса)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Формулирует вопросы по содержанию (2-3 вопроса)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Модуль 4: Монолог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Строит устный монолог по заданной теме (3-5 предложений)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9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Строит письменный монолог по заданной теме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961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Модуль 5: Работа с малыми фольклорными формами</a:t>
                      </a:r>
                      <a:endParaRPr lang="ru-RU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Конструирует пословицу (поговорку) из частей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44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Объясняет применение пословицы (поговорки) в конкретной ситуации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80">
                <a:tc gridSpan="4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Calibri"/>
                          <a:cs typeface="Times New Roman"/>
                        </a:rPr>
                        <a:t>ИТОГОВАЯ СУММА БАЛЛОВ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147248" cy="868958"/>
          </a:xfrm>
        </p:spPr>
        <p:txBody>
          <a:bodyPr>
            <a:noAutofit/>
          </a:bodyPr>
          <a:lstStyle/>
          <a:p>
            <a:r>
              <a:rPr lang="ru-RU" sz="2500" dirty="0" smtClean="0"/>
              <a:t>Таблица для осуществления балльно-рейтинговой оценки по технологии 2-3 классы</a:t>
            </a:r>
            <a:endParaRPr lang="ru-RU" sz="25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3" y="1052736"/>
          <a:ext cx="8208914" cy="5524935"/>
        </p:xfrm>
        <a:graphic>
          <a:graphicData uri="http://schemas.openxmlformats.org/drawingml/2006/table">
            <a:tbl>
              <a:tblPr/>
              <a:tblGrid>
                <a:gridCol w="432049"/>
                <a:gridCol w="1584176"/>
                <a:gridCol w="1944216"/>
                <a:gridCol w="3468662"/>
                <a:gridCol w="779811"/>
              </a:tblGrid>
              <a:tr h="266953">
                <a:tc grid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Частно-предметные критерии (10 баллов можно набрать одним видом или несколькими видами работ)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3908"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Участие в творческих конкурсах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От 0 до  баллов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Не участвовал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0 баллов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9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Школьный уровень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1 балл</a:t>
                      </a:r>
                      <a:endParaRPr lang="ru-RU" sz="16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9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Не ниже городского 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2 балла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55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Сообщение (выступление по заданной теме)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от 0 до 2 баллов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Качество сообщения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3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Качество презентации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908"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Проведение мастер-класса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от 0 до 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Включенность, интерес учащихся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8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Технологичность (готовность к мастер-классу, наличие алгоритма действий)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Наличие продукта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55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Дополнительное творческое задание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от 0 до 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Качество выполнения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3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Самостоятельность выполнения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953">
                <a:tc gridSpan="4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ИТОГОВАЯ СУММА БАЛЛОВ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103</TotalTime>
  <Words>809</Words>
  <Application>Microsoft Office PowerPoint</Application>
  <PresentationFormat>Экран (4:3)</PresentationFormat>
  <Paragraphs>167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Региональная инновационная площадка</vt:lpstr>
      <vt:lpstr>Предметы на которых планируется внедрение балльно-рейтинговой системы</vt:lpstr>
      <vt:lpstr>таблица, для осуществления балльно-рейтинговой оценки образовательных результатов: общие критерии и показатели</vt:lpstr>
      <vt:lpstr>Слайд 4</vt:lpstr>
      <vt:lpstr>Таблица для осуществления балльно-рейтинговой оценки по ОРКСЭ, ИЗО, музыке </vt:lpstr>
      <vt:lpstr>Таблица для осуществления балльно-рейтинговой оценки по родному языку / родной литературе</vt:lpstr>
      <vt:lpstr>Таблица для осуществления балльно-рейтинговой оценки по технологии 2-3 классы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методический день «Балльно-рейтинговая система оценивания образовательных результатов в  МАОУ «Гимназия №41»   </dc:title>
  <dc:creator>Home</dc:creator>
  <cp:lastModifiedBy>Home</cp:lastModifiedBy>
  <cp:revision>22</cp:revision>
  <dcterms:created xsi:type="dcterms:W3CDTF">2021-04-12T16:50:25Z</dcterms:created>
  <dcterms:modified xsi:type="dcterms:W3CDTF">2022-06-10T13:21:04Z</dcterms:modified>
</cp:coreProperties>
</file>