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8" r:id="rId13"/>
    <p:sldId id="266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AD2ED-2F7E-45CF-9342-B141A7BCE0B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875B5-1523-4FBA-ADD5-ABBEA51922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366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713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55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65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58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59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8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55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3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045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33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77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0D1BD-DF0B-4375-817B-D3A3F783E3A4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E6715-66F8-45B1-9E66-B4E28415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69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/>
          <a:p>
            <a:r>
              <a:rPr lang="ru-RU" b="1" dirty="0" smtClean="0"/>
              <a:t>Русская литература и русская история </a:t>
            </a:r>
            <a:r>
              <a:rPr lang="en-US" b="1" dirty="0" smtClean="0"/>
              <a:t>XIX</a:t>
            </a:r>
            <a:r>
              <a:rPr lang="ru-RU" b="1" dirty="0" smtClean="0"/>
              <a:t> века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28792" cy="1752600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dirty="0" smtClean="0"/>
              <a:t>До безумной гордости волнует </a:t>
            </a:r>
          </a:p>
          <a:p>
            <a:pPr algn="r"/>
            <a:r>
              <a:rPr lang="ru-RU" dirty="0" smtClean="0"/>
              <a:t>не только обилие талантов, </a:t>
            </a:r>
          </a:p>
          <a:p>
            <a:pPr algn="r"/>
            <a:r>
              <a:rPr lang="ru-RU" dirty="0" smtClean="0"/>
              <a:t>рождённых Россией в </a:t>
            </a:r>
            <a:r>
              <a:rPr lang="en-US" dirty="0" smtClean="0"/>
              <a:t>XIX</a:t>
            </a:r>
            <a:r>
              <a:rPr lang="ru-RU" dirty="0" smtClean="0"/>
              <a:t> веке, </a:t>
            </a:r>
          </a:p>
          <a:p>
            <a:pPr algn="r"/>
            <a:r>
              <a:rPr lang="ru-RU" dirty="0" smtClean="0"/>
              <a:t>но и поражающее разнообразие их.</a:t>
            </a:r>
          </a:p>
          <a:p>
            <a:pPr algn="r"/>
            <a:endParaRPr lang="ru-RU" dirty="0"/>
          </a:p>
          <a:p>
            <a:pPr algn="r"/>
            <a:r>
              <a:rPr lang="ru-RU" dirty="0" err="1" smtClean="0"/>
              <a:t>М.Горький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754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Картинки по запросу портрет держав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0922"/>
            <a:ext cx="4752528" cy="580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9752" y="6093296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/>
              <a:t>В.Л.Боровиковский</a:t>
            </a:r>
            <a:r>
              <a:rPr lang="ru-RU" dirty="0"/>
              <a:t> </a:t>
            </a:r>
          </a:p>
          <a:p>
            <a:pPr algn="ctr"/>
            <a:r>
              <a:rPr lang="ru-RU" dirty="0" smtClean="0"/>
              <a:t>Портрет </a:t>
            </a:r>
            <a:r>
              <a:rPr lang="ru-RU" dirty="0"/>
              <a:t>поэта Г.Р</a:t>
            </a:r>
            <a:r>
              <a:rPr lang="ru-RU" dirty="0" smtClean="0"/>
              <a:t>. Державина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6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132856"/>
            <a:ext cx="9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Человек эпохи Просвещения</a:t>
            </a:r>
          </a:p>
          <a:p>
            <a:pPr algn="ctr"/>
            <a:r>
              <a:rPr lang="ru-RU" sz="3600" dirty="0" smtClean="0"/>
              <a:t>Искусство норм и правил</a:t>
            </a:r>
            <a:endParaRPr lang="ru-RU" sz="3600" dirty="0"/>
          </a:p>
        </p:txBody>
      </p:sp>
      <p:pic>
        <p:nvPicPr>
          <p:cNvPr id="1026" name="Picture 2" descr="Картинки по запросу французская револю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700" y="404664"/>
            <a:ext cx="7416824" cy="557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7250" y="5998827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«Свобода, ведущая народ» </a:t>
            </a:r>
            <a:endParaRPr lang="ru-RU" dirty="0" smtClean="0"/>
          </a:p>
          <a:p>
            <a:pPr algn="ctr"/>
            <a:r>
              <a:rPr lang="ru-RU" dirty="0" err="1" smtClean="0"/>
              <a:t>Эжен</a:t>
            </a:r>
            <a:r>
              <a:rPr lang="ru-RU" dirty="0" smtClean="0"/>
              <a:t> </a:t>
            </a:r>
            <a:r>
              <a:rPr lang="ru-RU" dirty="0"/>
              <a:t>Делакруа</a:t>
            </a:r>
          </a:p>
        </p:txBody>
      </p:sp>
    </p:spTree>
    <p:extLst>
      <p:ext uri="{BB962C8B-B14F-4D97-AF65-F5344CB8AC3E}">
        <p14:creationId xmlns:p14="http://schemas.microsoft.com/office/powerpoint/2010/main" val="349955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20881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Человек эпохи Просвещения строит мир, создаёт историю, исполняет долг на благо государства</a:t>
            </a:r>
            <a:endParaRPr lang="ru-RU" sz="2800" dirty="0"/>
          </a:p>
        </p:txBody>
      </p:sp>
      <p:pic>
        <p:nvPicPr>
          <p:cNvPr id="3074" name="Picture 2" descr="Картинки по запросу жуковский портрет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86428"/>
            <a:ext cx="4361646" cy="545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4191717"/>
            <a:ext cx="3968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Человек эпохи романтизма мечтатель, созерцатель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124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«Мир существует только для души человеческой. Бог и душа – вот два существа; все прочее – печатное объявление, приклеенное на минуту».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 algn="r">
              <a:buNone/>
            </a:pPr>
            <a:r>
              <a:rPr lang="ru-RU" sz="2000" dirty="0" smtClean="0"/>
              <a:t>Запись В. Жуковского в дневнике.</a:t>
            </a:r>
          </a:p>
          <a:p>
            <a:pPr marL="0" indent="0" algn="r">
              <a:buNone/>
            </a:pPr>
            <a:r>
              <a:rPr lang="ru-RU" sz="2000" dirty="0" smtClean="0"/>
              <a:t>1821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4791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04664"/>
            <a:ext cx="9036496" cy="809452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2000" b="1" dirty="0" smtClean="0"/>
              <a:t>МОРЕ</a:t>
            </a:r>
            <a:br>
              <a:rPr lang="ru-RU" sz="2000" b="1" dirty="0" smtClean="0"/>
            </a:br>
            <a:r>
              <a:rPr lang="ru-RU" sz="2000" i="1" dirty="0" smtClean="0"/>
              <a:t>Элегия</a:t>
            </a:r>
            <a:endParaRPr lang="ru-RU" sz="2000" b="1" dirty="0" smtClean="0"/>
          </a:p>
          <a:p>
            <a:r>
              <a:rPr lang="ru-RU" sz="2000" dirty="0" smtClean="0"/>
              <a:t>Безмолвное море, лазурное море,</a:t>
            </a:r>
            <a:br>
              <a:rPr lang="ru-RU" sz="2000" dirty="0" smtClean="0"/>
            </a:br>
            <a:r>
              <a:rPr lang="ru-RU" sz="2000" dirty="0" smtClean="0"/>
              <a:t>Стою очарован над бездной твоей.</a:t>
            </a:r>
            <a:br>
              <a:rPr lang="ru-RU" sz="2000" dirty="0" smtClean="0"/>
            </a:br>
            <a:r>
              <a:rPr lang="ru-RU" sz="2000" dirty="0" smtClean="0"/>
              <a:t>Ты живо; ты дышишь; смятенной любовью,</a:t>
            </a:r>
            <a:br>
              <a:rPr lang="ru-RU" sz="2000" dirty="0" smtClean="0"/>
            </a:br>
            <a:r>
              <a:rPr lang="ru-RU" sz="2000" dirty="0" smtClean="0"/>
              <a:t>Тревожною думой наполнено ты.</a:t>
            </a:r>
            <a:br>
              <a:rPr lang="ru-RU" sz="2000" dirty="0" smtClean="0"/>
            </a:br>
            <a:r>
              <a:rPr lang="ru-RU" sz="2000" dirty="0" smtClean="0"/>
              <a:t>Безмолвное море, лазурное море,</a:t>
            </a:r>
            <a:br>
              <a:rPr lang="ru-RU" sz="2000" dirty="0" smtClean="0"/>
            </a:br>
            <a:r>
              <a:rPr lang="ru-RU" sz="2000" dirty="0" smtClean="0"/>
              <a:t>Открой мне глубокую тайну твою:</a:t>
            </a:r>
            <a:br>
              <a:rPr lang="ru-RU" sz="2000" dirty="0" smtClean="0"/>
            </a:br>
            <a:r>
              <a:rPr lang="ru-RU" sz="2000" dirty="0" smtClean="0"/>
              <a:t>Что движет твое необъятное лоно?</a:t>
            </a:r>
            <a:br>
              <a:rPr lang="ru-RU" sz="2000" dirty="0" smtClean="0"/>
            </a:br>
            <a:r>
              <a:rPr lang="ru-RU" sz="2000" dirty="0" smtClean="0"/>
              <a:t>Чем дышит твоя напряженная грудь?</a:t>
            </a:r>
            <a:br>
              <a:rPr lang="ru-RU" sz="2000" dirty="0" smtClean="0"/>
            </a:br>
            <a:r>
              <a:rPr lang="ru-RU" sz="2000" dirty="0" smtClean="0"/>
              <a:t>Иль тянет тебя из </a:t>
            </a:r>
            <a:r>
              <a:rPr lang="ru-RU" sz="2000" dirty="0" err="1" smtClean="0"/>
              <a:t>земныя</a:t>
            </a:r>
            <a:r>
              <a:rPr lang="ru-RU" sz="2000" dirty="0" smtClean="0"/>
              <a:t> неволи</a:t>
            </a:r>
            <a:br>
              <a:rPr lang="ru-RU" sz="2000" dirty="0" smtClean="0"/>
            </a:br>
            <a:r>
              <a:rPr lang="ru-RU" sz="2000" dirty="0" smtClean="0"/>
              <a:t>Далекое светлое небо к себе?..</a:t>
            </a:r>
            <a:br>
              <a:rPr lang="ru-RU" sz="2000" dirty="0" smtClean="0"/>
            </a:br>
            <a:r>
              <a:rPr lang="ru-RU" sz="2000" dirty="0" smtClean="0"/>
              <a:t>Таинственной, сладостной полное жизни,</a:t>
            </a:r>
            <a:br>
              <a:rPr lang="ru-RU" sz="2000" dirty="0" smtClean="0"/>
            </a:br>
            <a:r>
              <a:rPr lang="ru-RU" sz="2000" dirty="0" smtClean="0"/>
              <a:t>Ты чисто в присутствии чистом его:</a:t>
            </a:r>
            <a:br>
              <a:rPr lang="ru-RU" sz="2000" dirty="0" smtClean="0"/>
            </a:br>
            <a:r>
              <a:rPr lang="ru-RU" sz="2000" dirty="0" smtClean="0"/>
              <a:t>Ты льешься его светозарной лазурью,</a:t>
            </a:r>
            <a:br>
              <a:rPr lang="ru-RU" sz="2000" dirty="0" smtClean="0"/>
            </a:b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Вечерним </a:t>
            </a:r>
            <a:r>
              <a:rPr lang="ru-RU" sz="2000" dirty="0"/>
              <a:t>и утренним светом горишь,</a:t>
            </a:r>
            <a:br>
              <a:rPr lang="ru-RU" sz="2000" dirty="0"/>
            </a:br>
            <a:r>
              <a:rPr lang="ru-RU" sz="2000" dirty="0"/>
              <a:t>Ласкаешь его облака золотые</a:t>
            </a:r>
            <a:br>
              <a:rPr lang="ru-RU" sz="2000" dirty="0"/>
            </a:br>
            <a:r>
              <a:rPr lang="ru-RU" sz="2000" dirty="0"/>
              <a:t>И радостно блещешь </a:t>
            </a:r>
            <a:r>
              <a:rPr lang="ru-RU" sz="2000" dirty="0" err="1"/>
              <a:t>звезда́ми</a:t>
            </a:r>
            <a:r>
              <a:rPr lang="ru-RU" sz="2000" dirty="0"/>
              <a:t> его.</a:t>
            </a:r>
            <a:br>
              <a:rPr lang="ru-RU" sz="2000" dirty="0"/>
            </a:br>
            <a:r>
              <a:rPr lang="ru-RU" sz="2000" dirty="0"/>
              <a:t>Когда же сбираются темные тучи,</a:t>
            </a:r>
            <a:br>
              <a:rPr lang="ru-RU" sz="2000" dirty="0"/>
            </a:br>
            <a:r>
              <a:rPr lang="ru-RU" sz="2000" dirty="0"/>
              <a:t>Чтоб ясное небо отнять у тебя —</a:t>
            </a:r>
            <a:br>
              <a:rPr lang="ru-RU" sz="2000" dirty="0"/>
            </a:br>
            <a:r>
              <a:rPr lang="ru-RU" sz="2000" dirty="0"/>
              <a:t>Ты бьешься, ты воешь, ты волны подъемлешь,</a:t>
            </a:r>
            <a:br>
              <a:rPr lang="ru-RU" sz="2000" dirty="0"/>
            </a:br>
            <a:r>
              <a:rPr lang="ru-RU" sz="2000" dirty="0"/>
              <a:t>Ты рвешь и терзаешь враждебную мглу...</a:t>
            </a:r>
            <a:br>
              <a:rPr lang="ru-RU" sz="2000" dirty="0"/>
            </a:br>
            <a:r>
              <a:rPr lang="ru-RU" sz="2000" dirty="0"/>
              <a:t>И мгла исчезает, и тучи уходят,</a:t>
            </a:r>
            <a:br>
              <a:rPr lang="ru-RU" sz="2000" dirty="0"/>
            </a:br>
            <a:r>
              <a:rPr lang="ru-RU" sz="2000" dirty="0"/>
              <a:t>Но, полное прошлой тревоги своей,</a:t>
            </a:r>
            <a:br>
              <a:rPr lang="ru-RU" sz="2000" dirty="0"/>
            </a:br>
            <a:r>
              <a:rPr lang="ru-RU" sz="2000" dirty="0"/>
              <a:t>Ты долго вздымаешь испуганны волны,</a:t>
            </a:r>
            <a:br>
              <a:rPr lang="ru-RU" sz="2000" dirty="0"/>
            </a:br>
            <a:r>
              <a:rPr lang="ru-RU" sz="2000" dirty="0"/>
              <a:t>И сладостный блеск возвращенных небес</a:t>
            </a:r>
            <a:br>
              <a:rPr lang="ru-RU" sz="2000" dirty="0"/>
            </a:br>
            <a:r>
              <a:rPr lang="ru-RU" sz="2000" dirty="0"/>
              <a:t>Не вовсе тебе тишину возвращает;</a:t>
            </a:r>
            <a:br>
              <a:rPr lang="ru-RU" sz="2000" dirty="0"/>
            </a:br>
            <a:r>
              <a:rPr lang="ru-RU" sz="2000" dirty="0"/>
              <a:t>Обманчив твоей неподвижности вид:</a:t>
            </a:r>
            <a:br>
              <a:rPr lang="ru-RU" sz="2000" dirty="0"/>
            </a:br>
            <a:r>
              <a:rPr lang="ru-RU" sz="2000" dirty="0"/>
              <a:t>Ты в бездне покойной скрываешь смятенье,</a:t>
            </a:r>
            <a:br>
              <a:rPr lang="ru-RU" sz="2000" dirty="0"/>
            </a:br>
            <a:r>
              <a:rPr lang="ru-RU" sz="2000" dirty="0"/>
              <a:t>Ты, небом любуясь, дрожишь за него.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37957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877272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«</a:t>
            </a:r>
            <a:r>
              <a:rPr lang="ru-RU" b="1" dirty="0"/>
              <a:t>Странник над морем тумана</a:t>
            </a:r>
            <a:r>
              <a:rPr lang="ru-RU" dirty="0"/>
              <a:t>» </a:t>
            </a:r>
            <a:endParaRPr lang="ru-RU" dirty="0" smtClean="0"/>
          </a:p>
          <a:p>
            <a:pPr algn="ctr"/>
            <a:r>
              <a:rPr lang="ru-RU" dirty="0" err="1" smtClean="0"/>
              <a:t>Каспар</a:t>
            </a:r>
            <a:r>
              <a:rPr lang="ru-RU" dirty="0" smtClean="0"/>
              <a:t> Давид </a:t>
            </a:r>
            <a:r>
              <a:rPr lang="ru-RU" dirty="0"/>
              <a:t>Фридриха</a:t>
            </a:r>
          </a:p>
        </p:txBody>
      </p:sp>
      <p:pic>
        <p:nvPicPr>
          <p:cNvPr id="4098" name="Picture 2" descr="Картинки по запросу странник над морем тума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6631"/>
            <a:ext cx="4464496" cy="572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7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51364" cy="6376754"/>
          </a:xfrm>
        </p:spPr>
        <p:txBody>
          <a:bodyPr numCol="3">
            <a:noAutofit/>
          </a:bodyPr>
          <a:lstStyle/>
          <a:p>
            <a:pPr marL="0" indent="0">
              <a:buNone/>
            </a:pPr>
            <a:r>
              <a:rPr lang="ru-RU" sz="1500" b="1" cap="all" dirty="0"/>
              <a:t>К МОРЮ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>Прощай, свободная стихия!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В последний раз передо мной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Ты катишь волны голубые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И блещешь гордою красой.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Как друга ропот заунывный,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Как зов его в прощальный час,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Твой грустный шум, твой шум призывный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Услышал я в последний раз.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Моей души предел желанный!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Как часто по брегам твоим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Бродил я тихий и туманный,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Заветным умыслом томим!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Как я любил твои отзывы,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Глухие звуки, бездны глас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И тишину в вечерний час,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И своенравные порывы!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Смиренный парус рыбарей,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Твоею прихотью хранимый,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Скользит отважно средь зыбей: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Но ты взыграл, неодолимый,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И стая тонет кораблей.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/>
              <a:t>Не удалось навек оставить</a:t>
            </a: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/>
              <a:t>Мне скучный, неподвижный брег</a:t>
            </a:r>
            <a:r>
              <a:rPr lang="ru-RU" sz="1500" dirty="0" smtClean="0">
                <a:effectLst/>
              </a:rPr>
              <a:t>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Тебя восторгами поздравить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И по хребтам твоим направить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Мой поэтической побег!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Ты ждал, ты звал... я был окован;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Вотще рвалась душа моя:</a:t>
            </a:r>
            <a:br>
              <a:rPr lang="ru-RU" sz="1500" dirty="0" smtClean="0">
                <a:effectLst/>
              </a:rPr>
            </a:br>
            <a:r>
              <a:rPr lang="ru-RU" sz="1500" dirty="0"/>
              <a:t>Могучей страстью очарован,</a:t>
            </a: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У берегов остался я...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О чем жалеть? Куда бы ныне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Я путь беспечный устремил?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Один предмет в твоей пустыне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Мою бы душу поразил.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/>
              <a:t>Одна скала, гробница славы...</a:t>
            </a: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Там погружались в хладный сон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Воспоминанья величавы: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Там угасал Наполеон.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Там он почил среди мучений.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И вслед за ним, как бури шум,</a:t>
            </a:r>
            <a:br>
              <a:rPr lang="ru-RU" sz="1500" dirty="0" smtClean="0">
                <a:effectLst/>
              </a:rPr>
            </a:br>
            <a:r>
              <a:rPr lang="ru-RU" sz="1500" dirty="0"/>
              <a:t>Другой от нас умчался гений,</a:t>
            </a: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/>
              <a:t>Другой властитель наших дум</a:t>
            </a:r>
            <a:r>
              <a:rPr lang="ru-RU" sz="1500" dirty="0" smtClean="0"/>
              <a:t>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/>
              <a:t>Исчез, оплаканный свободой,</a:t>
            </a: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err="1" smtClean="0">
                <a:effectLst/>
              </a:rPr>
              <a:t>Оставя</a:t>
            </a:r>
            <a:r>
              <a:rPr lang="ru-RU" sz="1500" dirty="0" smtClean="0">
                <a:effectLst/>
              </a:rPr>
              <a:t> миру свой венец.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Шуми, взволнуйся непогодой: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Он был, о море, твой певец.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Твой образ был на нем означен,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Он духом создан был твоим: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Как ты, </a:t>
            </a:r>
            <a:r>
              <a:rPr lang="ru-RU" sz="1500" dirty="0" err="1" smtClean="0">
                <a:effectLst/>
              </a:rPr>
              <a:t>могущ</a:t>
            </a:r>
            <a:r>
              <a:rPr lang="ru-RU" sz="1500" dirty="0" smtClean="0">
                <a:effectLst/>
              </a:rPr>
              <a:t>, глубок и мрачен,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Как ты, ничем неукротим.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Мир опустел... Теперь куда же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Меня б ты вынес, океан?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Судьба людей повсюду та же:</a:t>
            </a:r>
            <a:br>
              <a:rPr lang="ru-RU" sz="1500" dirty="0" smtClean="0">
                <a:effectLst/>
              </a:rPr>
            </a:br>
            <a:r>
              <a:rPr lang="ru-RU" sz="1500" dirty="0"/>
              <a:t>Где капля блага, там на страже</a:t>
            </a: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/>
              <a:t>Уж просвещенье иль тиран</a:t>
            </a:r>
            <a:r>
              <a:rPr lang="ru-RU" sz="1500" dirty="0" smtClean="0"/>
              <a:t>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Прощай же, море! Не забуду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Твоей торжественной красы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И долго, долго слышать буду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Твой гул в вечерние часы.</a:t>
            </a:r>
          </a:p>
          <a:p>
            <a:pPr marL="0" indent="0">
              <a:buNone/>
            </a:pP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В леса, в пустыни молчаливы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Перенесу, тобою </a:t>
            </a:r>
            <a:r>
              <a:rPr lang="ru-RU" sz="1500" dirty="0" err="1" smtClean="0">
                <a:effectLst/>
              </a:rPr>
              <a:t>полн</a:t>
            </a:r>
            <a:r>
              <a:rPr lang="ru-RU" sz="1500" dirty="0" smtClean="0">
                <a:effectLst/>
              </a:rPr>
              <a:t>,</a:t>
            </a:r>
            <a:br>
              <a:rPr lang="ru-RU" sz="1500" dirty="0" smtClean="0">
                <a:effectLst/>
              </a:rPr>
            </a:br>
            <a:r>
              <a:rPr lang="ru-RU" sz="1500" dirty="0" smtClean="0">
                <a:effectLst/>
              </a:rPr>
              <a:t>Твои скалы, твои заливы,</a:t>
            </a:r>
            <a:br>
              <a:rPr lang="ru-RU" sz="1500" dirty="0" smtClean="0">
                <a:effectLst/>
              </a:rPr>
            </a:br>
            <a:r>
              <a:rPr lang="ru-RU" sz="1500" dirty="0"/>
              <a:t>И блеск, и тень, и говор волн.</a:t>
            </a:r>
            <a:r>
              <a:rPr lang="ru-RU" sz="1500" dirty="0" smtClean="0">
                <a:effectLst/>
              </a:rPr>
              <a:t/>
            </a:r>
            <a:br>
              <a:rPr lang="ru-RU" sz="1500" dirty="0" smtClean="0">
                <a:effectLst/>
              </a:rPr>
            </a:b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43018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Байронический романтизм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Герой Жуковского не мечтал войти в историю, мечтал о союзе сердец. Герой испытывает разочарование, но нет боли, есть стремление к гармонии.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Герой байронического РМТ не ищет союза, не находит его в мире. Конфликт поэта и толпы.</a:t>
            </a:r>
          </a:p>
          <a:p>
            <a:pPr marL="0" indent="0">
              <a:buNone/>
            </a:pPr>
            <a:r>
              <a:rPr lang="ru-RU" dirty="0" smtClean="0"/>
              <a:t>Бунт как возможный выход из разочарования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04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М.Ю. Лермонтов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Как часто, пестрою толпою окружен,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Когда передо мной, как будто бы сквозь сон,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       При шуме музыки и пляски,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При диком </a:t>
            </a:r>
            <a:r>
              <a:rPr lang="ru-RU" dirty="0" smtClean="0"/>
              <a:t>шёпоте </a:t>
            </a:r>
            <a:r>
              <a:rPr lang="ru-RU" dirty="0"/>
              <a:t>затверженных речей,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Мелькают образы бездушные людей,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       Приличьем стянутые маски, </a:t>
            </a:r>
          </a:p>
        </p:txBody>
      </p:sp>
    </p:spTree>
    <p:extLst>
      <p:ext uri="{BB962C8B-B14F-4D97-AF65-F5344CB8AC3E}">
        <p14:creationId xmlns:p14="http://schemas.microsoft.com/office/powerpoint/2010/main" val="412769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331640" y="908720"/>
            <a:ext cx="6840760" cy="417646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627784" y="2132856"/>
            <a:ext cx="4104456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59832" y="2420888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Литература конца </a:t>
            </a:r>
            <a:r>
              <a:rPr lang="en-US" sz="3600" dirty="0" smtClean="0"/>
              <a:t>XVIII</a:t>
            </a:r>
            <a:r>
              <a:rPr lang="ru-RU" sz="3600" dirty="0" smtClean="0"/>
              <a:t> века</a:t>
            </a:r>
            <a:r>
              <a:rPr lang="en-US" sz="3600" dirty="0" smtClean="0"/>
              <a:t> 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1124744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мировое</a:t>
            </a:r>
          </a:p>
          <a:p>
            <a:pPr algn="ctr"/>
            <a:r>
              <a:rPr lang="ru-RU" sz="2400" dirty="0" smtClean="0"/>
              <a:t> романтическое движение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81448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844" y="760453"/>
            <a:ext cx="7812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п</a:t>
            </a:r>
            <a:r>
              <a:rPr lang="ru-RU" sz="3600" dirty="0" smtClean="0"/>
              <a:t>роблема </a:t>
            </a:r>
          </a:p>
          <a:p>
            <a:pPr algn="ctr"/>
            <a:r>
              <a:rPr lang="ru-RU" sz="3600" dirty="0" smtClean="0"/>
              <a:t>культурного самоопределения России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47564" y="4437112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п</a:t>
            </a:r>
            <a:r>
              <a:rPr lang="ru-RU" sz="3600" dirty="0" smtClean="0"/>
              <a:t>роблема развития русской культуры и русской общественности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78092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20-е годы </a:t>
            </a:r>
            <a:r>
              <a:rPr lang="en-US" sz="4800" b="1" dirty="0" smtClean="0">
                <a:solidFill>
                  <a:srgbClr val="C00000"/>
                </a:solidFill>
              </a:rPr>
              <a:t>XIX </a:t>
            </a:r>
            <a:r>
              <a:rPr lang="ru-RU" sz="4800" b="1" dirty="0" smtClean="0">
                <a:solidFill>
                  <a:srgbClr val="C00000"/>
                </a:solidFill>
              </a:rPr>
              <a:t>века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61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Стремление к национальной самобытности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Вопрос о соотношении европейского начала с началом исконно русским решался по-разному.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013176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Революционность = романтизм (РМТ)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0394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Изменения в строе русской литературы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 центре внутренний мир человека и его сложные взаимоотношения с внешним миром (народом, страной, историей).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Появление феномена лирического героя, который разрушил поэтику классицизма (КЛМ) и все возможные границы.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32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Поэтические формы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1) традиционные и национальные</a:t>
            </a:r>
          </a:p>
          <a:p>
            <a:pPr marL="0" indent="0">
              <a:buNone/>
            </a:pPr>
            <a:r>
              <a:rPr lang="ru-RU" dirty="0" smtClean="0"/>
              <a:t>2) способные выразить индивидуальное чувство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 rot="5400000">
            <a:off x="3923928" y="-27384"/>
            <a:ext cx="864096" cy="7632848"/>
          </a:xfrm>
          <a:prstGeom prst="rightBrace">
            <a:avLst>
              <a:gd name="adj1" fmla="val 8333"/>
              <a:gd name="adj2" fmla="val 48652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4365104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н</a:t>
            </a:r>
            <a:r>
              <a:rPr lang="ru-RU" sz="4000" dirty="0" smtClean="0"/>
              <a:t>овый литературный язык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2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 споре рождается истина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348925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Писатели, определяясь идеологически и эстетически в спорах, создавали литературные кружки, общества</a:t>
            </a:r>
          </a:p>
          <a:p>
            <a:r>
              <a:rPr lang="ru-RU" dirty="0" smtClean="0"/>
              <a:t>Идёт процесс формирования эстетических идей, стилей и поэтических форм</a:t>
            </a:r>
          </a:p>
          <a:p>
            <a:r>
              <a:rPr lang="ru-RU" dirty="0" smtClean="0"/>
              <a:t>Литературные общества возникали и распадались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661248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Процесс формирования эстетических взглядов и поэтических принципов романтизма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720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Реализм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художественный метод возник из потребности разобраться в сложных процессах. Этот же функционал выполняет и роман.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 основе реализма – принцип жизненной правды, стремление </a:t>
            </a:r>
            <a:r>
              <a:rPr lang="ru-RU" dirty="0" smtClean="0"/>
              <a:t>полно </a:t>
            </a:r>
            <a:r>
              <a:rPr lang="ru-RU" dirty="0" smtClean="0"/>
              <a:t>и верно отразить жизнь.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Романтизм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5453549"/>
              </p:ext>
            </p:extLst>
          </p:nvPr>
        </p:nvGraphicFramePr>
        <p:xfrm>
          <a:off x="457200" y="2276872"/>
          <a:ext cx="8229600" cy="26642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194698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Элегический романтизм</a:t>
                      </a:r>
                      <a:r>
                        <a:rPr lang="ru-RU" sz="3600" baseline="0" dirty="0" smtClean="0"/>
                        <a:t> (пассивный)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Байронический романтизм</a:t>
                      </a:r>
                      <a:r>
                        <a:rPr lang="ru-RU" sz="3600" baseline="0" dirty="0" smtClean="0"/>
                        <a:t> (активный)</a:t>
                      </a:r>
                      <a:endParaRPr lang="ru-RU" sz="3600" dirty="0"/>
                    </a:p>
                  </a:txBody>
                  <a:tcPr/>
                </a:tc>
              </a:tr>
              <a:tr h="717310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79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373</Words>
  <Application>Microsoft Office PowerPoint</Application>
  <PresentationFormat>Экран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Русская литература и русская история XIX века </vt:lpstr>
      <vt:lpstr>Презентация PowerPoint</vt:lpstr>
      <vt:lpstr>Презентация PowerPoint</vt:lpstr>
      <vt:lpstr>Презентация PowerPoint</vt:lpstr>
      <vt:lpstr>Изменения в строе русской литературы</vt:lpstr>
      <vt:lpstr>Поэтические формы</vt:lpstr>
      <vt:lpstr>В споре рождается истина</vt:lpstr>
      <vt:lpstr>Реализм </vt:lpstr>
      <vt:lpstr>Романтизм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Байронический романтизм</vt:lpstr>
      <vt:lpstr>М.Ю. Лермонтов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литература и русская история XIX века</dc:title>
  <dc:creator>Мария</dc:creator>
  <cp:lastModifiedBy>Мария</cp:lastModifiedBy>
  <cp:revision>8</cp:revision>
  <dcterms:created xsi:type="dcterms:W3CDTF">2017-09-19T17:15:10Z</dcterms:created>
  <dcterms:modified xsi:type="dcterms:W3CDTF">2018-04-05T16:17:25Z</dcterms:modified>
</cp:coreProperties>
</file>