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154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66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9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67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9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54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5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5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00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9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14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64440-00AF-4CC3-BDB1-53AAF678141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D0884-A33F-4A8F-920B-504D623B3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74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Введение в языкознание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26465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Социолингвистика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комплексная </a:t>
            </a:r>
            <a:r>
              <a:rPr lang="ru-RU" dirty="0"/>
              <a:t>наука, использующая методы языкознания, социологии и этнографии для изучения социальной природы языка и его общественных функций</a:t>
            </a:r>
          </a:p>
        </p:txBody>
      </p:sp>
    </p:spTree>
    <p:extLst>
      <p:ext uri="{BB962C8B-B14F-4D97-AF65-F5344CB8AC3E}">
        <p14:creationId xmlns:p14="http://schemas.microsoft.com/office/powerpoint/2010/main" val="336914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C00000"/>
                </a:solidFill>
              </a:rPr>
              <a:t>Этнолингвистика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изучает</a:t>
            </a:r>
            <a:r>
              <a:rPr lang="ru-RU" dirty="0"/>
              <a:t>, как язык формирует определённый национальный </a:t>
            </a:r>
            <a:r>
              <a:rPr lang="ru-RU" dirty="0" smtClean="0"/>
              <a:t>характер</a:t>
            </a:r>
          </a:p>
          <a:p>
            <a:r>
              <a:rPr lang="ru-RU" dirty="0" smtClean="0"/>
              <a:t>повышенная эмоциональность</a:t>
            </a:r>
          </a:p>
          <a:p>
            <a:r>
              <a:rPr lang="ru-RU" dirty="0" smtClean="0"/>
              <a:t>большое </a:t>
            </a:r>
            <a:r>
              <a:rPr lang="ru-RU" dirty="0"/>
              <a:t>количество уменьшительно-ласкательных </a:t>
            </a:r>
            <a:r>
              <a:rPr lang="ru-RU" dirty="0" smtClean="0"/>
              <a:t>суффиксов</a:t>
            </a:r>
          </a:p>
          <a:p>
            <a:r>
              <a:rPr lang="ru-RU" dirty="0" smtClean="0"/>
              <a:t>большое </a:t>
            </a:r>
            <a:r>
              <a:rPr lang="ru-RU" dirty="0"/>
              <a:t>количество  моральных суждений, оценок, относящихся к </a:t>
            </a:r>
            <a:r>
              <a:rPr lang="ru-RU" dirty="0" smtClean="0"/>
              <a:t>людям</a:t>
            </a:r>
          </a:p>
          <a:p>
            <a:r>
              <a:rPr lang="ru-RU" dirty="0"/>
              <a:t>о</a:t>
            </a:r>
            <a:r>
              <a:rPr lang="ru-RU" dirty="0" smtClean="0"/>
              <a:t>ценка </a:t>
            </a:r>
            <a:r>
              <a:rPr lang="ru-RU" dirty="0"/>
              <a:t>любых </a:t>
            </a:r>
            <a:r>
              <a:rPr lang="ru-RU" dirty="0" smtClean="0"/>
              <a:t>событий</a:t>
            </a:r>
          </a:p>
          <a:p>
            <a:r>
              <a:rPr lang="ru-RU" dirty="0"/>
              <a:t>б</a:t>
            </a:r>
            <a:r>
              <a:rPr lang="ru-RU" dirty="0" smtClean="0"/>
              <a:t>езличная </a:t>
            </a:r>
            <a:r>
              <a:rPr lang="ru-RU" dirty="0"/>
              <a:t>форма глагола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0916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n-lt"/>
                <a:ea typeface="+mn-ea"/>
                <a:cs typeface="+mn-cs"/>
              </a:rPr>
              <a:t>План занятия</a:t>
            </a:r>
            <a:endParaRPr lang="ru-RU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/>
          <a:lstStyle/>
          <a:p>
            <a:r>
              <a:rPr lang="ru-RU" dirty="0" smtClean="0"/>
              <a:t>значение </a:t>
            </a:r>
            <a:r>
              <a:rPr lang="ru-RU" dirty="0"/>
              <a:t>языка в жизни </a:t>
            </a:r>
            <a:r>
              <a:rPr lang="ru-RU" dirty="0" smtClean="0"/>
              <a:t>общества</a:t>
            </a:r>
            <a:endParaRPr lang="ru-RU" dirty="0"/>
          </a:p>
          <a:p>
            <a:r>
              <a:rPr lang="ru-RU" dirty="0"/>
              <a:t>р</a:t>
            </a:r>
            <a:r>
              <a:rPr lang="ru-RU" dirty="0" smtClean="0"/>
              <a:t>усский язык в </a:t>
            </a:r>
            <a:r>
              <a:rPr lang="ru-RU" dirty="0"/>
              <a:t>современном </a:t>
            </a:r>
            <a:r>
              <a:rPr lang="ru-RU" dirty="0" smtClean="0"/>
              <a:t>мире</a:t>
            </a:r>
            <a:endParaRPr lang="ru-RU" dirty="0"/>
          </a:p>
          <a:p>
            <a:r>
              <a:rPr lang="ru-RU" dirty="0" smtClean="0"/>
              <a:t>русский язык </a:t>
            </a:r>
            <a:r>
              <a:rPr lang="ru-RU" dirty="0"/>
              <a:t>как </a:t>
            </a:r>
            <a:r>
              <a:rPr lang="ru-RU" dirty="0" smtClean="0"/>
              <a:t>часть </a:t>
            </a:r>
            <a:r>
              <a:rPr lang="ru-RU" dirty="0"/>
              <a:t>национальной культуры русского </a:t>
            </a:r>
            <a:r>
              <a:rPr lang="ru-RU" dirty="0" smtClean="0"/>
              <a:t>народа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265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начение языка в жизни общества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			Ржавеет </a:t>
            </a:r>
            <a:r>
              <a:rPr lang="ru-RU" dirty="0"/>
              <a:t>золото, и истлевает </a:t>
            </a:r>
            <a:r>
              <a:rPr lang="ru-RU" dirty="0" smtClean="0"/>
              <a:t>сталь,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Крошится </a:t>
            </a:r>
            <a:r>
              <a:rPr lang="ru-RU" dirty="0"/>
              <a:t>мрамор, К смерти все </a:t>
            </a:r>
            <a:r>
              <a:rPr lang="ru-RU" dirty="0" smtClean="0"/>
              <a:t>готово.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Всего </a:t>
            </a:r>
            <a:r>
              <a:rPr lang="ru-RU" dirty="0"/>
              <a:t>прочнее на земле – </a:t>
            </a:r>
            <a:r>
              <a:rPr lang="ru-RU" dirty="0" smtClean="0"/>
              <a:t>печаль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И </a:t>
            </a:r>
            <a:r>
              <a:rPr lang="ru-RU" dirty="0"/>
              <a:t>долговечней – царственное слово</a:t>
            </a:r>
            <a:r>
              <a:rPr lang="ru-RU" dirty="0" smtClean="0"/>
              <a:t>.</a:t>
            </a:r>
          </a:p>
          <a:p>
            <a:pPr marL="0" indent="0" algn="r">
              <a:buNone/>
            </a:pPr>
            <a:r>
              <a:rPr lang="ru-RU" dirty="0" smtClean="0"/>
              <a:t>А. Ахматова</a:t>
            </a:r>
            <a:endParaRPr lang="ru-RU" dirty="0"/>
          </a:p>
          <a:p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4000" dirty="0" smtClean="0"/>
              <a:t>Язык </a:t>
            </a:r>
            <a:r>
              <a:rPr lang="ru-RU" sz="4000" dirty="0"/>
              <a:t>– это универсальная система средств общения человеческого коллектива. </a:t>
            </a:r>
          </a:p>
          <a:p>
            <a:pPr marL="0" indent="0" algn="just">
              <a:buNone/>
            </a:pPr>
            <a:r>
              <a:rPr lang="ru-RU" sz="4000" dirty="0" smtClean="0"/>
              <a:t>	Язык </a:t>
            </a:r>
            <a:r>
              <a:rPr lang="ru-RU" sz="4000" dirty="0"/>
              <a:t>– это общественное явление, на котором основывается существование нашей </a:t>
            </a:r>
            <a:r>
              <a:rPr lang="ru-RU" sz="4000" dirty="0" smtClean="0"/>
              <a:t>цивилизации.</a:t>
            </a:r>
          </a:p>
          <a:p>
            <a:pPr marL="0" indent="0" algn="just">
              <a:buNone/>
            </a:pPr>
            <a:r>
              <a:rPr lang="ru-RU" sz="4000" dirty="0"/>
              <a:t>	</a:t>
            </a:r>
            <a:r>
              <a:rPr lang="ru-RU" sz="4000" dirty="0" smtClean="0"/>
              <a:t>С </a:t>
            </a:r>
            <a:r>
              <a:rPr lang="ru-RU" sz="4000" dirty="0"/>
              <a:t>помощью языка сохраняются и передаются последующим поколениям знания, опыт, культурные традиции. </a:t>
            </a:r>
          </a:p>
          <a:p>
            <a:pPr marL="0" indent="0" algn="just">
              <a:buNone/>
            </a:pPr>
            <a:r>
              <a:rPr lang="ru-RU" sz="4000" dirty="0" smtClean="0"/>
              <a:t>	Язык </a:t>
            </a:r>
            <a:r>
              <a:rPr lang="ru-RU" sz="4000" dirty="0"/>
              <a:t>– это орудие познания </a:t>
            </a:r>
            <a:r>
              <a:rPr lang="ru-RU" sz="4000" dirty="0" smtClean="0"/>
              <a:t>мира.</a:t>
            </a:r>
          </a:p>
          <a:p>
            <a:pPr marL="0" indent="0" algn="just">
              <a:buNone/>
            </a:pPr>
            <a:r>
              <a:rPr lang="ru-RU" sz="4000" dirty="0"/>
              <a:t>	</a:t>
            </a:r>
            <a:r>
              <a:rPr lang="ru-RU" sz="4000" dirty="0" smtClean="0"/>
              <a:t>Слова </a:t>
            </a:r>
            <a:r>
              <a:rPr lang="ru-RU" sz="4000" dirty="0"/>
              <a:t>используются как материал для построения образной системы. </a:t>
            </a:r>
          </a:p>
        </p:txBody>
      </p:sp>
    </p:spTree>
    <p:extLst>
      <p:ext uri="{BB962C8B-B14F-4D97-AF65-F5344CB8AC3E}">
        <p14:creationId xmlns:p14="http://schemas.microsoft.com/office/powerpoint/2010/main" val="3537529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9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усский язык в современном мире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0324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500" dirty="0" smtClean="0"/>
              <a:t>	Русский </a:t>
            </a:r>
            <a:r>
              <a:rPr lang="ru-RU" sz="2500" dirty="0"/>
              <a:t>язык – это один из мировых языков.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 smtClean="0"/>
              <a:t>	Русский </a:t>
            </a:r>
            <a:r>
              <a:rPr lang="ru-RU" sz="2500" dirty="0"/>
              <a:t>язык - один из рабочих языков </a:t>
            </a:r>
            <a:r>
              <a:rPr lang="ru-RU" sz="2500" dirty="0" smtClean="0"/>
              <a:t>ООН.</a:t>
            </a:r>
            <a:endParaRPr lang="ru-RU" sz="25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 smtClean="0"/>
              <a:t>	Русский </a:t>
            </a:r>
            <a:r>
              <a:rPr lang="ru-RU" sz="2500" dirty="0"/>
              <a:t>язык обладает развитой системой стилей и жанров; грамматически обработан.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 smtClean="0"/>
              <a:t>	Более </a:t>
            </a:r>
            <a:r>
              <a:rPr lang="ru-RU" sz="2500" dirty="0"/>
              <a:t>20 % книжной продукции издается на русском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3280899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Русский язык как часть национальной культуры русского народа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0851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	</a:t>
            </a:r>
            <a:r>
              <a:rPr lang="ru-RU" sz="2500" dirty="0"/>
              <a:t>Русский язык - это язык русской нации, язык, на котором создавалась и создаётся её культура.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/>
              <a:t>	Русский язык- это официальный язык Российской Федерации. 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/>
              <a:t>	Литературный язык.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/>
              <a:t>	Языковая норма.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500" dirty="0" smtClean="0"/>
              <a:t>	Богатство </a:t>
            </a:r>
            <a:r>
              <a:rPr lang="ru-RU" sz="2500" dirty="0"/>
              <a:t>и выразительность русского языка. </a:t>
            </a:r>
          </a:p>
        </p:txBody>
      </p:sp>
    </p:spTree>
    <p:extLst>
      <p:ext uri="{BB962C8B-B14F-4D97-AF65-F5344CB8AC3E}">
        <p14:creationId xmlns:p14="http://schemas.microsoft.com/office/powerpoint/2010/main" val="2847286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Новое в языкознании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44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90872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 err="1" smtClean="0"/>
              <a:t>Фоносемантика</a:t>
            </a:r>
            <a:endParaRPr lang="ru-RU" sz="5400" dirty="0" smtClean="0"/>
          </a:p>
          <a:p>
            <a:pPr marL="0" indent="0" algn="ctr">
              <a:buNone/>
            </a:pPr>
            <a:r>
              <a:rPr lang="ru-RU" sz="5400" dirty="0" smtClean="0"/>
              <a:t>НЛП</a:t>
            </a:r>
          </a:p>
          <a:p>
            <a:pPr marL="0" indent="0" algn="ctr">
              <a:buNone/>
            </a:pPr>
            <a:r>
              <a:rPr lang="ru-RU" sz="5400" dirty="0" smtClean="0"/>
              <a:t>Социолингвистика</a:t>
            </a:r>
          </a:p>
          <a:p>
            <a:pPr marL="0" indent="0" algn="ctr">
              <a:buNone/>
            </a:pPr>
            <a:r>
              <a:rPr lang="ru-RU" sz="5400" dirty="0" err="1" smtClean="0"/>
              <a:t>Этнолингвистика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19532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Фоносемантика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676672"/>
          </a:xfrm>
        </p:spPr>
        <p:txBody>
          <a:bodyPr/>
          <a:lstStyle/>
          <a:p>
            <a:r>
              <a:rPr lang="ru-RU" dirty="0" smtClean="0"/>
              <a:t>типы значений звуков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757625"/>
              </p:ext>
            </p:extLst>
          </p:nvPr>
        </p:nvGraphicFramePr>
        <p:xfrm>
          <a:off x="2627784" y="2204864"/>
          <a:ext cx="3960440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9124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tx2">
                            <a:lumMod val="75000"/>
                          </a:schemeClr>
                        </a:gs>
                        <a:gs pos="100000">
                          <a:schemeClr val="tx2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100000">
                          <a:srgbClr val="FFFF00"/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rgbClr val="00B050"/>
                        </a:gs>
                        <a:gs pos="100000">
                          <a:schemeClr val="tx2">
                            <a:lumMod val="75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Ю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6">
                            <a:lumMod val="50000"/>
                          </a:schemeClr>
                        </a:gs>
                        <a:gs pos="100000">
                          <a:srgbClr val="00B050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Э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2400" dirty="0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68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Нейро</a:t>
            </a:r>
            <a:r>
              <a:rPr lang="ru-RU" b="1" dirty="0">
                <a:solidFill>
                  <a:srgbClr val="C00000"/>
                </a:solidFill>
              </a:rPr>
              <a:t>-лингвистическое программирование (НЛП)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нл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09012"/>
            <a:ext cx="437808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нл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630" y="1700808"/>
            <a:ext cx="4203819" cy="420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07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118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Введение в языкознание</vt:lpstr>
      <vt:lpstr>План занятия</vt:lpstr>
      <vt:lpstr>Значение языка в жизни общества</vt:lpstr>
      <vt:lpstr>Русский язык в современном мире</vt:lpstr>
      <vt:lpstr>Русский язык как часть национальной культуры русского народа</vt:lpstr>
      <vt:lpstr>Новое в языкознании</vt:lpstr>
      <vt:lpstr>Презентация PowerPoint</vt:lpstr>
      <vt:lpstr>Фоносемантика</vt:lpstr>
      <vt:lpstr>Нейро-лингвистическое программирование (НЛП)</vt:lpstr>
      <vt:lpstr> Социолингвистика</vt:lpstr>
      <vt:lpstr>Этнолингвистика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6</cp:revision>
  <dcterms:created xsi:type="dcterms:W3CDTF">2017-09-01T13:42:54Z</dcterms:created>
  <dcterms:modified xsi:type="dcterms:W3CDTF">2018-04-05T16:08:34Z</dcterms:modified>
</cp:coreProperties>
</file>