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10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35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0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7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7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99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4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3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04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91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8EA53-B12D-4885-9A13-E5AEBA8D472A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2CE57-C9FD-48FC-A4E1-6EFBDB9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4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153381"/>
              </p:ext>
            </p:extLst>
          </p:nvPr>
        </p:nvGraphicFramePr>
        <p:xfrm>
          <a:off x="539552" y="803880"/>
          <a:ext cx="8136904" cy="478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0221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Хотят</a:t>
                      </a:r>
                    </a:p>
                    <a:p>
                      <a:r>
                        <a:rPr lang="ru-RU" sz="4400" dirty="0" smtClean="0"/>
                        <a:t>Кладёт</a:t>
                      </a:r>
                    </a:p>
                    <a:p>
                      <a:r>
                        <a:rPr lang="ru-RU" sz="4400" dirty="0" smtClean="0"/>
                        <a:t>Ещё лучше</a:t>
                      </a:r>
                    </a:p>
                    <a:p>
                      <a:r>
                        <a:rPr lang="ru-RU" sz="4400" dirty="0" err="1" smtClean="0"/>
                        <a:t>красИвее</a:t>
                      </a:r>
                      <a:endParaRPr lang="ru-RU" sz="4400" dirty="0" smtClean="0"/>
                    </a:p>
                    <a:p>
                      <a:r>
                        <a:rPr lang="ru-RU" sz="4400" dirty="0" smtClean="0"/>
                        <a:t>Их</a:t>
                      </a:r>
                    </a:p>
                    <a:p>
                      <a:r>
                        <a:rPr lang="ru-RU" sz="4400" dirty="0" smtClean="0"/>
                        <a:t>Оттуда</a:t>
                      </a:r>
                    </a:p>
                    <a:p>
                      <a:r>
                        <a:rPr lang="ru-RU" sz="4400" dirty="0" smtClean="0"/>
                        <a:t>Нет мест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/>
                        <a:t>Хочут</a:t>
                      </a:r>
                      <a:endParaRPr lang="ru-RU" sz="4400" dirty="0" smtClean="0"/>
                    </a:p>
                    <a:p>
                      <a:r>
                        <a:rPr lang="ru-RU" sz="4400" dirty="0" err="1" smtClean="0"/>
                        <a:t>Ложит</a:t>
                      </a:r>
                      <a:endParaRPr lang="ru-RU" sz="4400" dirty="0" smtClean="0"/>
                    </a:p>
                    <a:p>
                      <a:r>
                        <a:rPr lang="ru-RU" sz="4400" dirty="0" smtClean="0"/>
                        <a:t>Более лучше</a:t>
                      </a:r>
                    </a:p>
                    <a:p>
                      <a:r>
                        <a:rPr lang="ru-RU" sz="4400" dirty="0" err="1" smtClean="0"/>
                        <a:t>красивЕе</a:t>
                      </a:r>
                      <a:endParaRPr lang="ru-RU" sz="4400" dirty="0" smtClean="0"/>
                    </a:p>
                    <a:p>
                      <a:r>
                        <a:rPr lang="ru-RU" sz="4400" dirty="0" smtClean="0"/>
                        <a:t>Ихний</a:t>
                      </a:r>
                    </a:p>
                    <a:p>
                      <a:r>
                        <a:rPr lang="ru-RU" sz="4400" dirty="0" smtClean="0"/>
                        <a:t>Оттудова</a:t>
                      </a:r>
                    </a:p>
                    <a:p>
                      <a:r>
                        <a:rPr lang="ru-RU" sz="4400" dirty="0" smtClean="0"/>
                        <a:t>Нет </a:t>
                      </a:r>
                      <a:r>
                        <a:rPr lang="ru-RU" sz="4400" dirty="0" err="1" smtClean="0"/>
                        <a:t>местов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11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" y="980728"/>
            <a:ext cx="914902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7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55338"/>
            <a:ext cx="9143999" cy="26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4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001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37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23" y="1772816"/>
            <a:ext cx="8693977" cy="253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6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32703"/>
            <a:ext cx="9554600" cy="274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20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370795"/>
            <a:ext cx="975049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66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556792"/>
            <a:ext cx="964446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4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88868"/>
            <a:ext cx="8229600" cy="937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001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8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88868"/>
            <a:ext cx="8229600" cy="937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23" y="1772816"/>
            <a:ext cx="8693977" cy="253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9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88868"/>
            <a:ext cx="8229600" cy="937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32703"/>
            <a:ext cx="9554600" cy="274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1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Понятие языковой нормы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340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88868"/>
            <a:ext cx="8229600" cy="937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rgbClr val="C00000"/>
                </a:solidFill>
              </a:rPr>
              <a:t>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370795"/>
            <a:ext cx="975049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90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88868"/>
            <a:ext cx="8229600" cy="937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556792"/>
            <a:ext cx="964446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18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Литературный язык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err="1" smtClean="0"/>
              <a:t>Нормированность</a:t>
            </a:r>
            <a:r>
              <a:rPr lang="ru-RU" dirty="0" smtClean="0"/>
              <a:t> – наличие правил, соблюдать которые обязаны все члены общества.</a:t>
            </a:r>
          </a:p>
          <a:p>
            <a:pPr marL="0" indent="0" algn="just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Языковая норма – </a:t>
            </a:r>
          </a:p>
          <a:p>
            <a:pPr marL="0" indent="0" algn="just">
              <a:buNone/>
            </a:pPr>
            <a:r>
              <a:rPr lang="ru-RU" dirty="0"/>
              <a:t>п</a:t>
            </a:r>
            <a:r>
              <a:rPr lang="ru-RU" dirty="0" smtClean="0"/>
              <a:t>ринятые в языковой практике образованных людей правила произношения, словоупотребления, использования грамматических, стилистических и других языковых средств.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573016"/>
            <a:ext cx="8496944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53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Языковая норма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Характеристики ЯЗ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sz="4400" dirty="0"/>
              <a:t>п</a:t>
            </a:r>
            <a:r>
              <a:rPr lang="ru-RU" sz="4400" dirty="0" smtClean="0"/>
              <a:t>равильность</a:t>
            </a:r>
          </a:p>
          <a:p>
            <a:r>
              <a:rPr lang="ru-RU" sz="4400" dirty="0"/>
              <a:t>с</a:t>
            </a:r>
            <a:r>
              <a:rPr lang="ru-RU" sz="4400" dirty="0" smtClean="0"/>
              <a:t>табильность</a:t>
            </a:r>
          </a:p>
          <a:p>
            <a:r>
              <a:rPr lang="ru-RU" sz="4400" dirty="0"/>
              <a:t>с</a:t>
            </a:r>
            <a:r>
              <a:rPr lang="ru-RU" sz="4400" dirty="0" smtClean="0"/>
              <a:t>истемность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91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Языковая норма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</a:t>
            </a:r>
            <a:r>
              <a:rPr lang="ru-RU" sz="4400" dirty="0" smtClean="0"/>
              <a:t>рфоэпические</a:t>
            </a:r>
          </a:p>
          <a:p>
            <a:r>
              <a:rPr lang="ru-RU" sz="4400" dirty="0"/>
              <a:t>л</a:t>
            </a:r>
            <a:r>
              <a:rPr lang="ru-RU" sz="4400" dirty="0" smtClean="0"/>
              <a:t>ексические</a:t>
            </a:r>
          </a:p>
          <a:p>
            <a:r>
              <a:rPr lang="ru-RU" sz="4400" dirty="0"/>
              <a:t>г</a:t>
            </a:r>
            <a:r>
              <a:rPr lang="ru-RU" sz="4400" dirty="0" smtClean="0"/>
              <a:t>рамматические</a:t>
            </a:r>
          </a:p>
          <a:p>
            <a:r>
              <a:rPr lang="ru-RU" sz="4400" dirty="0"/>
              <a:t>о</a:t>
            </a:r>
            <a:r>
              <a:rPr lang="ru-RU" sz="4400" dirty="0" smtClean="0"/>
              <a:t>рфографические и пунктуационные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9862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Орфоэпия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н</a:t>
            </a:r>
            <a:r>
              <a:rPr lang="ru-RU" dirty="0" smtClean="0"/>
              <a:t>аука, изучающая нормы произношения.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358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C00000"/>
                </a:solidFill>
              </a:rPr>
              <a:t>Ударение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3544416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/>
              <a:t>Разноместное (на разные слоги: Издавна, </a:t>
            </a:r>
            <a:r>
              <a:rPr lang="ru-RU" dirty="0" err="1" smtClean="0"/>
              <a:t>издрЕвле</a:t>
            </a:r>
            <a:r>
              <a:rPr lang="ru-RU" dirty="0" smtClean="0"/>
              <a:t>) и подвижное (</a:t>
            </a:r>
            <a:r>
              <a:rPr lang="ru-RU" dirty="0" err="1" smtClean="0"/>
              <a:t>рукАв</a:t>
            </a:r>
            <a:r>
              <a:rPr lang="ru-RU" dirty="0" smtClean="0"/>
              <a:t> – </a:t>
            </a:r>
            <a:r>
              <a:rPr lang="ru-RU" dirty="0" err="1" smtClean="0"/>
              <a:t>рукавА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31344" y="4653136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/>
              <a:t>в</a:t>
            </a:r>
            <a:r>
              <a:rPr lang="ru-RU" dirty="0" smtClean="0"/>
              <a:t>арианты ударения (</a:t>
            </a:r>
            <a:r>
              <a:rPr lang="ru-RU" dirty="0" err="1" smtClean="0"/>
              <a:t>твОрог</a:t>
            </a:r>
            <a:r>
              <a:rPr lang="ru-RU" dirty="0" smtClean="0"/>
              <a:t> и </a:t>
            </a:r>
            <a:r>
              <a:rPr lang="ru-RU" dirty="0" err="1" smtClean="0"/>
              <a:t>творОг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12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вЕрба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кУхонный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закУпорить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фенОмен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дАришь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деньгАм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индустрИя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рЕкам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трАпеза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фольгА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34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58211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14" y="3723144"/>
            <a:ext cx="9133432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77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60648"/>
            <a:ext cx="9246131" cy="636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27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130</Words>
  <Application>Microsoft Office PowerPoint</Application>
  <PresentationFormat>Экран (4:3)</PresentationFormat>
  <Paragraphs>55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Понятие языковой нормы</vt:lpstr>
      <vt:lpstr>Литературный язык</vt:lpstr>
      <vt:lpstr>Языковая норма</vt:lpstr>
      <vt:lpstr>Языковая норма</vt:lpstr>
      <vt:lpstr>Орфоэпия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Правильные ответы</vt:lpstr>
      <vt:lpstr>Правильные ответы</vt:lpstr>
      <vt:lpstr>Правильные ответы</vt:lpstr>
      <vt:lpstr>Правильные ответы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4</cp:revision>
  <dcterms:created xsi:type="dcterms:W3CDTF">2017-10-05T17:19:25Z</dcterms:created>
  <dcterms:modified xsi:type="dcterms:W3CDTF">2017-10-05T18:04:07Z</dcterms:modified>
</cp:coreProperties>
</file>