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94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4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87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9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66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714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925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18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81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91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6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8C418-F4CA-4E1F-A455-0847B075571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8C37-9626-4F3E-86EC-6DD82B32B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53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chemeClr val="tx1"/>
                </a:solidFill>
              </a:rPr>
              <a:t>"Испытание любовью: 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Евгений Базаров и 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Анна  Одинцова"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700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Нигилизм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65" y="1412776"/>
            <a:ext cx="8551640" cy="510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3848" y="980728"/>
            <a:ext cx="3600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1" y="2125305"/>
            <a:ext cx="3600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1" y="2780928"/>
            <a:ext cx="3600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3565465"/>
            <a:ext cx="3600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14687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</a:t>
            </a:r>
            <a:r>
              <a:rPr lang="ru-RU" dirty="0" smtClean="0"/>
              <a:t>трицает существующие формы социального устройства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0872" y="48062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н</a:t>
            </a:r>
            <a:r>
              <a:rPr lang="ru-RU" dirty="0" smtClean="0"/>
              <a:t>е может ничего предложить взамен, кроме желания разрушить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6369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Базаров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4139952" y="1988840"/>
            <a:ext cx="100811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139952" y="3933056"/>
            <a:ext cx="100811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7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чём выражается духовный кризис Базарова?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Остро </a:t>
            </a:r>
            <a:r>
              <a:rPr lang="ru-RU" i="1" dirty="0" smtClean="0"/>
              <a:t>осознаёт своё «я» </a:t>
            </a:r>
            <a:r>
              <a:rPr lang="ru-RU" dirty="0" smtClean="0"/>
              <a:t>и в то же время </a:t>
            </a:r>
            <a:r>
              <a:rPr lang="ru-RU" i="1" dirty="0"/>
              <a:t>болезненно переживает конечность своего существования</a:t>
            </a:r>
            <a:r>
              <a:rPr lang="ru-RU" dirty="0" smtClean="0"/>
              <a:t> на фоне вечности природы. И она постепенно начинает вызывать у него раздражение. Герой думает о собственной ничтожности («Узенькое местечко, которое я занимаю, до того крохотно в сравнении с остальным пространством, где меня нет и где дела до меня нет…»).</a:t>
            </a:r>
          </a:p>
          <a:p>
            <a:pPr marL="0" indent="0" algn="ctr">
              <a:buNone/>
            </a:pPr>
            <a:r>
              <a:rPr lang="ru-RU" b="1" dirty="0" smtClean="0"/>
              <a:t>Какой же тогда выход?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6427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Герой осознал и признал конечность бытия. 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dirty="0" smtClean="0"/>
              <a:t>то, как делает это Базаров, дано </a:t>
            </a:r>
            <a:r>
              <a:rPr lang="ru-RU" dirty="0" smtClean="0"/>
              <a:t>не </a:t>
            </a:r>
            <a:r>
              <a:rPr lang="ru-RU" dirty="0" smtClean="0"/>
              <a:t>каждому.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н</a:t>
            </a:r>
            <a:r>
              <a:rPr lang="ru-RU" dirty="0" smtClean="0"/>
              <a:t>еобыкновенно </a:t>
            </a:r>
            <a:r>
              <a:rPr lang="ru-RU" dirty="0" smtClean="0"/>
              <a:t>сильная личность, </a:t>
            </a:r>
            <a:r>
              <a:rPr lang="ru-RU" dirty="0" smtClean="0"/>
              <a:t>которая </a:t>
            </a:r>
            <a:r>
              <a:rPr lang="ru-RU" dirty="0" smtClean="0"/>
              <a:t>внутренне свободна!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83968" y="2780928"/>
            <a:ext cx="936104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379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Что заставляет Базарова измениться?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отцы и дети иллюстр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311182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554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Как Базаров понимает любовь?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altLang="ru-RU" dirty="0"/>
              <a:t>«Ты проштудируй-ка анатомию глаза. Откуда здесь взяться загадочному взгляду</a:t>
            </a:r>
            <a:r>
              <a:rPr lang="ru-RU" altLang="ru-RU" dirty="0" smtClean="0"/>
              <a:t>? </a:t>
            </a:r>
            <a:r>
              <a:rPr lang="ru-RU" dirty="0"/>
              <a:t>Это все романтизм, чепуха, гниль, </a:t>
            </a:r>
            <a:r>
              <a:rPr lang="ru-RU" dirty="0" smtClean="0"/>
              <a:t>художество</a:t>
            </a:r>
            <a:r>
              <a:rPr lang="ru-RU" altLang="ru-RU" dirty="0" smtClean="0"/>
              <a:t>».</a:t>
            </a:r>
            <a:endParaRPr lang="ru-RU" altLang="ru-RU" dirty="0"/>
          </a:p>
          <a:p>
            <a:pPr marL="0" indent="0">
              <a:buNone/>
              <a:defRPr/>
            </a:pPr>
            <a:endParaRPr lang="ru-RU" altLang="ru-RU" dirty="0" smtClean="0"/>
          </a:p>
          <a:p>
            <a:pPr marL="0" indent="0">
              <a:buNone/>
              <a:defRPr/>
            </a:pPr>
            <a:r>
              <a:rPr lang="ru-RU" altLang="ru-RU" dirty="0" smtClean="0"/>
              <a:t>«</a:t>
            </a:r>
            <a:r>
              <a:rPr lang="ru-RU" altLang="ru-RU" dirty="0"/>
              <a:t>Мы, физиологи, знаем, что за отношения бывают между мужчиной и женщиной…Ничего таинственного здесь нет»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049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1. Каковы ваши первые впечатления об Анне Сергеевне Одинцовой?</a:t>
            </a:r>
            <a:br>
              <a:rPr lang="ru-RU" dirty="0" smtClean="0"/>
            </a:br>
            <a:r>
              <a:rPr lang="ru-RU" dirty="0" smtClean="0"/>
              <a:t>2. Какие чувства испытывают Базаров и Аркадий, находясь рядом с Одинцовой?</a:t>
            </a:r>
            <a:br>
              <a:rPr lang="ru-RU" dirty="0" smtClean="0"/>
            </a:br>
            <a:r>
              <a:rPr lang="ru-RU" dirty="0" smtClean="0"/>
              <a:t>3. Как меняется взгляд героя на самого себя?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458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387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/>
              <a:t>Чтение эпизода объяснения в любви (глава 18)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80320"/>
            <a:ext cx="8229600" cy="247687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dirty="0" smtClean="0"/>
              <a:t>Почему </a:t>
            </a:r>
            <a:r>
              <a:rPr lang="ru-RU" altLang="ru-RU" dirty="0" smtClean="0"/>
              <a:t>же Одинцова не ответила Базарову, ведь эти свидания происходили по её инициативе, она жаловалась на скуку жизни, на потерю интереса к ней, она хотела признания от Базарова? </a:t>
            </a:r>
          </a:p>
        </p:txBody>
      </p:sp>
    </p:spTree>
    <p:extLst>
      <p:ext uri="{BB962C8B-B14F-4D97-AF65-F5344CB8AC3E}">
        <p14:creationId xmlns:p14="http://schemas.microsoft.com/office/powerpoint/2010/main" val="2484170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/>
              <a:t>Победа или поражение Базарова?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364899"/>
              </p:ext>
            </p:extLst>
          </p:nvPr>
        </p:nvGraphicFramePr>
        <p:xfrm>
          <a:off x="457200" y="1600200"/>
          <a:ext cx="8229600" cy="478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2800" dirty="0" smtClean="0"/>
                        <a:t>взглянул на себя , на мир иначе;</a:t>
                      </a:r>
                    </a:p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2800" dirty="0" smtClean="0"/>
                        <a:t>узнал, что жизнь сложнее,</a:t>
                      </a:r>
                      <a:r>
                        <a:rPr lang="ru-RU" altLang="ru-RU" sz="2800" baseline="0" dirty="0" smtClean="0"/>
                        <a:t> она </a:t>
                      </a:r>
                      <a:r>
                        <a:rPr lang="ru-RU" altLang="ru-RU" sz="2800" dirty="0" smtClean="0"/>
                        <a:t>не укладывается в нигилистическую схему</a:t>
                      </a:r>
                      <a:r>
                        <a:rPr lang="ru-RU" altLang="ru-RU" sz="2800" dirty="0" smtClean="0"/>
                        <a:t>;</a:t>
                      </a:r>
                      <a:endParaRPr lang="ru-RU" altLang="ru-RU" sz="2800" dirty="0" smtClean="0"/>
                    </a:p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2800" dirty="0" smtClean="0"/>
                        <a:t>способен к самоотверженной любви.</a:t>
                      </a:r>
                    </a:p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2800" dirty="0" smtClean="0"/>
                        <a:t>отвергнуты его чувства</a:t>
                      </a:r>
                      <a:r>
                        <a:rPr lang="ru-RU" altLang="ru-RU" sz="2800" baseline="0" dirty="0" smtClean="0"/>
                        <a:t> и </a:t>
                      </a:r>
                      <a:r>
                        <a:rPr lang="ru-RU" altLang="ru-RU" sz="2800" dirty="0" smtClean="0"/>
                        <a:t>он сам;</a:t>
                      </a:r>
                    </a:p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2800" dirty="0" smtClean="0"/>
                        <a:t>сомневается</a:t>
                      </a:r>
                      <a:r>
                        <a:rPr lang="ru-RU" altLang="ru-RU" sz="2800" baseline="0" dirty="0" smtClean="0"/>
                        <a:t> </a:t>
                      </a:r>
                      <a:r>
                        <a:rPr lang="ru-RU" altLang="ru-RU" sz="2800" dirty="0" smtClean="0"/>
                        <a:t>в своих убеждениях, взглядах;</a:t>
                      </a:r>
                    </a:p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2800" dirty="0" smtClean="0"/>
                        <a:t>теряет саму  жизнь.</a:t>
                      </a:r>
                    </a:p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52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rgbClr val="990033"/>
                </a:solidFill>
              </a:rPr>
              <a:t> </a:t>
            </a:r>
            <a:r>
              <a:rPr lang="ru-RU" altLang="ru-RU" b="1" dirty="0" smtClean="0"/>
              <a:t>Победа или поражение Одинцовой?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93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sz="4000" dirty="0" smtClean="0">
                <a:solidFill>
                  <a:schemeClr val="tx1"/>
                </a:solidFill>
              </a:rPr>
              <a:t>«Тайны человеческой жизни велики, </a:t>
            </a:r>
            <a:br>
              <a:rPr lang="ru-RU" altLang="ru-RU" sz="4000" dirty="0" smtClean="0">
                <a:solidFill>
                  <a:schemeClr val="tx1"/>
                </a:solidFill>
              </a:rPr>
            </a:br>
            <a:r>
              <a:rPr lang="ru-RU" altLang="ru-RU" sz="4000" dirty="0" smtClean="0">
                <a:solidFill>
                  <a:schemeClr val="tx1"/>
                </a:solidFill>
              </a:rPr>
              <a:t>а любовь — самая недоступная из этих тайн».</a:t>
            </a:r>
            <a:br>
              <a:rPr lang="ru-RU" altLang="ru-RU" sz="4000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                                                           И. С. Тургенев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082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«Боже мой! Что за роскошь «Отцы и дети»! Просто хоть караул кричи. Болезнь Базарова сделана так сильно, что я ослабел, и было такое чувство, как будто я заразился от него. А конец Базарова? Это чёрт знает, как сделано».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А.П. Чехов</a:t>
            </a:r>
          </a:p>
          <a:p>
            <a:pPr marL="0" indent="0">
              <a:buNone/>
            </a:pPr>
            <a:r>
              <a:rPr lang="ru-RU" dirty="0" smtClean="0"/>
              <a:t>«Умереть так, как умер Базаров – это всё равно, что сделать великий подвиг».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Д. Писарев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8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340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"Испытание любовью:  Евгений Базаров и  Анна  Одинцова"</vt:lpstr>
      <vt:lpstr>Что заставляет Базарова измениться?</vt:lpstr>
      <vt:lpstr>Как Базаров понимает любовь?</vt:lpstr>
      <vt:lpstr>1. Каковы ваши первые впечатления об Анне Сергеевне Одинцовой? 2. Какие чувства испытывают Базаров и Аркадий, находясь рядом с Одинцовой? 3. Как меняется взгляд героя на самого себя?</vt:lpstr>
      <vt:lpstr>Чтение эпизода объяснения в любви (глава 18)</vt:lpstr>
      <vt:lpstr>Победа или поражение Базарова?</vt:lpstr>
      <vt:lpstr> Победа или поражение Одинцовой?</vt:lpstr>
      <vt:lpstr>Презентация PowerPoint</vt:lpstr>
      <vt:lpstr>Презентация PowerPoint</vt:lpstr>
      <vt:lpstr>Нигилизм</vt:lpstr>
      <vt:lpstr>отрицает существующие формы социального устройства</vt:lpstr>
      <vt:lpstr>В чём выражается духовный кризис Базарова?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"Испытание любовью:  Евгений Базаров и  Анна  Одинцова"</dc:title>
  <dc:creator>Мария</dc:creator>
  <cp:lastModifiedBy>Мария</cp:lastModifiedBy>
  <cp:revision>7</cp:revision>
  <dcterms:created xsi:type="dcterms:W3CDTF">2017-12-15T18:09:24Z</dcterms:created>
  <dcterms:modified xsi:type="dcterms:W3CDTF">2018-04-05T16:28:04Z</dcterms:modified>
</cp:coreProperties>
</file>