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1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Физическая культура (2-11 классы).</a:t>
            </a:r>
          </a:p>
          <a:p>
            <a:r>
              <a:rPr lang="ru-RU" dirty="0" smtClean="0"/>
              <a:t>Изобразительное искусство (2-8 классы).</a:t>
            </a:r>
          </a:p>
          <a:p>
            <a:r>
              <a:rPr lang="ru-RU" dirty="0" smtClean="0"/>
              <a:t>Технология (2-3 класс).</a:t>
            </a:r>
          </a:p>
          <a:p>
            <a:r>
              <a:rPr lang="ru-RU" dirty="0" smtClean="0"/>
              <a:t>Информатика (3 и 6 класс).</a:t>
            </a:r>
          </a:p>
          <a:p>
            <a:r>
              <a:rPr lang="ru-RU" dirty="0" smtClean="0"/>
              <a:t>Музыка (2-8 класс).</a:t>
            </a:r>
          </a:p>
          <a:p>
            <a:r>
              <a:rPr lang="ru-RU" dirty="0" smtClean="0"/>
              <a:t>Родной язык, литературное чтение на родном языке (3 класс).</a:t>
            </a:r>
          </a:p>
          <a:p>
            <a:r>
              <a:rPr lang="ru-RU" dirty="0" smtClean="0"/>
              <a:t> Основы религиозных культур и светской этики (4 класс).</a:t>
            </a:r>
          </a:p>
          <a:p>
            <a:r>
              <a:rPr lang="ru-RU" dirty="0" smtClean="0"/>
              <a:t>Основы безопасности жизнедеятельности (7 класс).</a:t>
            </a:r>
          </a:p>
          <a:p>
            <a:r>
              <a:rPr lang="ru-RU" dirty="0" smtClean="0"/>
              <a:t>Проектная деятельность (7-8 класс).</a:t>
            </a:r>
          </a:p>
          <a:p>
            <a:r>
              <a:rPr lang="ru-RU" dirty="0" smtClean="0"/>
              <a:t>Элективные курсы (9-11 классы).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12259"/>
          <a:ext cx="8568952" cy="5643049"/>
        </p:xfrm>
        <a:graphic>
          <a:graphicData uri="http://schemas.openxmlformats.org/drawingml/2006/table">
            <a:tbl>
              <a:tblPr/>
              <a:tblGrid>
                <a:gridCol w="439435"/>
                <a:gridCol w="1757733"/>
                <a:gridCol w="2050687"/>
                <a:gridCol w="3240977"/>
                <a:gridCol w="1080120"/>
              </a:tblGrid>
              <a:tr h="32904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Общие критерии и показатели (20 баллов)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682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80%-100%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60%-79%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45%-59%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30%-44%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15%-29%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0%-14%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Прилежание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Срезовые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(одна или несколько в течение полугодия)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873752"/>
          </a:xfrm>
        </p:spPr>
        <p:txBody>
          <a:bodyPr/>
          <a:lstStyle/>
          <a:p>
            <a:r>
              <a:rPr lang="ru-RU" dirty="0" smtClean="0"/>
              <a:t>Вторая группа критериев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были определены, разработаны и откорректированы на ЕМД и в процессе работы творческих групп педагогов. (10 баллов, которые можно набрать одним видом работ или несколькими видами работ).</a:t>
            </a:r>
          </a:p>
          <a:p>
            <a:r>
              <a:rPr lang="ru-RU" dirty="0" smtClean="0"/>
              <a:t>Итоговая максимальная сумма баллов по двум критериям – 30 баллов.</a:t>
            </a:r>
          </a:p>
          <a:p>
            <a:r>
              <a:rPr lang="ru-RU" dirty="0" smtClean="0"/>
              <a:t>Зачёт выставляется за достижение показателя в 15 баллов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Апробация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1 этап </a:t>
            </a:r>
            <a:r>
              <a:rPr lang="ru-RU" dirty="0" smtClean="0"/>
              <a:t>(1 полугодие 2021-2022 учебного года): замечания и предложения связаны, в основном: 1) с критериями оценки </a:t>
            </a:r>
            <a:r>
              <a:rPr lang="ru-RU" dirty="0" err="1" smtClean="0"/>
              <a:t>срезовых</a:t>
            </a:r>
            <a:r>
              <a:rPr lang="ru-RU" dirty="0" smtClean="0"/>
              <a:t> работ; 2) подбором работ для частно-предметных критериев; 3) субъективность оценки критерия «Прилежание</a:t>
            </a:r>
            <a:r>
              <a:rPr lang="ru-RU" dirty="0" smtClean="0"/>
              <a:t>»; 4) автоматизация процесса оценивания.</a:t>
            </a:r>
            <a:endParaRPr lang="ru-RU" dirty="0" smtClean="0"/>
          </a:p>
          <a:p>
            <a:r>
              <a:rPr lang="ru-RU" b="1" dirty="0" smtClean="0"/>
              <a:t>2 этап </a:t>
            </a:r>
            <a:r>
              <a:rPr lang="ru-RU" dirty="0" smtClean="0"/>
              <a:t>(2 полугодие 2021-2022 учебного года). До конца января 2022 года необходимо объявить детям и предъявить им таблицы для осуществления балльно-рейтинговой оценки, провести промежуточную аттестацию по предложенной системе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24936" cy="490066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Учителя, которые участвуют в апробации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23528" y="836712"/>
          <a:ext cx="8424936" cy="568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616624"/>
                <a:gridCol w="23042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Предмет, курс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Ф.И.О.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Учителя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Музыка, ОРКСЭ (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нач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Жаворонкова Е.А.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Физическая культура (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нач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Шашкова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О.Ю.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Технология (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нач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Лешенкова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Л.С.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Информатика (3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Тюкина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А.Н.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Литературное чтение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на родном языке (русском)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Скотникова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Л.Н.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Физическая культура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Байбутов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А.Н.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Проектная деятельность (7 класс, 8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Куликова Е.В.,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Гуркина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Т.А., Ильичёва О.Н.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Элективные курсы (9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Колесникова Н.В.,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Косиков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А.В.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Элективные курсы (10-11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Барышникова М.В.,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Путинцева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Л.А., Великова Л.Ю.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Музыка (основная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Макарова Т.Л.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ИЗО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основная школа)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Атаманова О.М.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82</TotalTime>
  <Words>593</Words>
  <Application>Microsoft Office PowerPoint</Application>
  <PresentationFormat>Экран (4:3)</PresentationFormat>
  <Paragraphs>101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Региональная инновационная площадка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Слайд 4</vt:lpstr>
      <vt:lpstr>Апробация</vt:lpstr>
      <vt:lpstr>Учителя, которые участвуют в апробации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16</cp:revision>
  <dcterms:created xsi:type="dcterms:W3CDTF">2021-04-12T16:50:25Z</dcterms:created>
  <dcterms:modified xsi:type="dcterms:W3CDTF">2022-06-11T11:37:32Z</dcterms:modified>
</cp:coreProperties>
</file>